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2" r:id="rId8"/>
    <p:sldId id="264" r:id="rId9"/>
  </p:sldIdLst>
  <p:sldSz cx="6858000" cy="9144000" type="screen4x3"/>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24" autoAdjust="0"/>
  </p:normalViewPr>
  <p:slideViewPr>
    <p:cSldViewPr>
      <p:cViewPr varScale="1">
        <p:scale>
          <a:sx n="52" d="100"/>
          <a:sy n="52" d="100"/>
        </p:scale>
        <p:origin x="-2298" y="-8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254340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33136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185"/>
            <a:ext cx="1543050" cy="7802033"/>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342900" y="366185"/>
            <a:ext cx="4514850" cy="780203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144039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100659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423201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96932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171354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116161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5054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257760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7B178DC-F881-4BFB-9869-3908250BC3CC}" type="datetimeFigureOut">
              <a:rPr lang="de-AT" smtClean="0"/>
              <a:pPr/>
              <a:t>16.01.2013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266881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7B178DC-F881-4BFB-9869-3908250BC3CC}" type="datetimeFigureOut">
              <a:rPr lang="de-AT" smtClean="0"/>
              <a:pPr/>
              <a:t>16.01.2013</a:t>
            </a:fld>
            <a:endParaRPr lang="de-AT"/>
          </a:p>
        </p:txBody>
      </p:sp>
      <p:sp>
        <p:nvSpPr>
          <p:cNvPr id="5" name="Fußzeilenplatzhalt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D673B91-3DD4-4C07-8E3F-3887F8395ACE}" type="slidenum">
              <a:rPr lang="de-AT" smtClean="0"/>
              <a:pPr/>
              <a:t>‹Nr.›</a:t>
            </a:fld>
            <a:endParaRPr lang="de-AT"/>
          </a:p>
        </p:txBody>
      </p:sp>
    </p:spTree>
    <p:extLst>
      <p:ext uri="{BB962C8B-B14F-4D97-AF65-F5344CB8AC3E}">
        <p14:creationId xmlns:p14="http://schemas.microsoft.com/office/powerpoint/2010/main" xmlns="" val="224505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mailto:office@delta-sport-massage.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AT" dirty="0"/>
          </a:p>
        </p:txBody>
      </p:sp>
      <p:sp>
        <p:nvSpPr>
          <p:cNvPr id="3" name="Untertitel 2"/>
          <p:cNvSpPr>
            <a:spLocks noGrp="1"/>
          </p:cNvSpPr>
          <p:nvPr>
            <p:ph type="subTitle" idx="1"/>
          </p:nvPr>
        </p:nvSpPr>
        <p:spPr/>
        <p:txBody>
          <a:bodyPr/>
          <a:lstStyle/>
          <a:p>
            <a:endParaRPr lang="de-A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58000" cy="9143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eck 3"/>
          <p:cNvSpPr/>
          <p:nvPr/>
        </p:nvSpPr>
        <p:spPr>
          <a:xfrm>
            <a:off x="1484784" y="635562"/>
            <a:ext cx="5184576" cy="7786747"/>
          </a:xfrm>
          <a:prstGeom prst="rect">
            <a:avLst/>
          </a:prstGeom>
          <a:noFill/>
        </p:spPr>
        <p:txBody>
          <a:bodyPr wrap="square" lIns="91440" tIns="45720" rIns="91440" bIns="45720">
            <a:spAutoFit/>
          </a:bodyPr>
          <a:lstStyle/>
          <a:p>
            <a:r>
              <a:rPr lang="de-DE" sz="72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rPr>
              <a:t>Delta </a:t>
            </a:r>
          </a:p>
          <a:p>
            <a:r>
              <a:rPr lang="de-DE" sz="72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rPr>
              <a:t>   Sport </a:t>
            </a:r>
          </a:p>
          <a:p>
            <a:pPr algn="ctr"/>
            <a:r>
              <a:rPr lang="de-DE" sz="7200" b="1" i="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rPr>
              <a:t>     </a:t>
            </a:r>
            <a:r>
              <a:rPr lang="de-DE" sz="72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rPr>
              <a:t>Massage</a:t>
            </a:r>
          </a:p>
          <a:p>
            <a:pPr algn="ctr"/>
            <a:endParaRPr lang="de-DE" sz="2800" b="1" i="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endParaRPr>
          </a:p>
          <a:p>
            <a:pPr algn="ctr"/>
            <a:endParaRPr lang="de-DE" sz="3600" b="1" i="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endParaRPr>
          </a:p>
          <a:p>
            <a:pPr algn="ctr"/>
            <a:r>
              <a:rPr lang="de-DE" sz="3600" b="1" i="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rPr>
              <a:t>Trainings &amp; Gesundheitszentrum</a:t>
            </a:r>
          </a:p>
          <a:p>
            <a:pPr algn="ctr"/>
            <a:endParaRPr lang="de-DE" sz="28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endParaRPr>
          </a:p>
          <a:p>
            <a:pPr algn="ctr"/>
            <a:endParaRPr lang="de-DE" sz="2800" b="1" i="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endParaRPr>
          </a:p>
          <a:p>
            <a:pPr algn="ctr"/>
            <a:endParaRPr lang="de-DE" sz="28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endParaRPr>
          </a:p>
          <a:p>
            <a:pPr algn="ctr"/>
            <a:endParaRPr lang="de-DE" sz="3200" b="1" i="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endParaRPr lang="de-DE"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Grafik 7" descr="Delta logo vektor.eps"/>
          <p:cNvPicPr>
            <a:picLocks noChangeAspect="1"/>
          </p:cNvPicPr>
          <p:nvPr/>
        </p:nvPicPr>
        <p:blipFill>
          <a:blip r:embed="rId3" cstate="print"/>
          <a:stretch>
            <a:fillRect/>
          </a:stretch>
        </p:blipFill>
        <p:spPr>
          <a:xfrm>
            <a:off x="1700808" y="6876256"/>
            <a:ext cx="4748608" cy="1601713"/>
          </a:xfrm>
          <a:prstGeom prst="rect">
            <a:avLst/>
          </a:prstGeom>
        </p:spPr>
      </p:pic>
    </p:spTree>
    <p:extLst>
      <p:ext uri="{BB962C8B-B14F-4D97-AF65-F5344CB8AC3E}">
        <p14:creationId xmlns:p14="http://schemas.microsoft.com/office/powerpoint/2010/main" xmlns="" val="2389906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4374" y="827584"/>
            <a:ext cx="6519648" cy="8347820"/>
          </a:xfrm>
        </p:spPr>
        <p:txBody>
          <a:bodyPr>
            <a:noAutofit/>
          </a:bodyPr>
          <a:lstStyle/>
          <a:p>
            <a:pPr marL="0" indent="0">
              <a:buNone/>
            </a:pPr>
            <a:r>
              <a:rPr lang="de-AT" sz="2000" b="1" i="1" dirty="0" smtClean="0">
                <a:solidFill>
                  <a:schemeClr val="tx2">
                    <a:lumMod val="75000"/>
                  </a:schemeClr>
                </a:solidFill>
              </a:rPr>
              <a:t> </a:t>
            </a:r>
          </a:p>
          <a:p>
            <a:pPr marL="0" indent="0">
              <a:buNone/>
            </a:pPr>
            <a:r>
              <a:rPr lang="de-AT" sz="2000" b="1" i="1" dirty="0">
                <a:solidFill>
                  <a:schemeClr val="tx2">
                    <a:lumMod val="75000"/>
                  </a:schemeClr>
                </a:solidFill>
              </a:rPr>
              <a:t> </a:t>
            </a:r>
            <a:r>
              <a:rPr lang="de-AT" sz="2000" b="1" i="1" dirty="0" smtClean="0">
                <a:solidFill>
                  <a:schemeClr val="tx2">
                    <a:lumMod val="75000"/>
                  </a:schemeClr>
                </a:solidFill>
              </a:rPr>
              <a:t>     </a:t>
            </a:r>
          </a:p>
          <a:p>
            <a:pPr marL="0" indent="0">
              <a:buNone/>
            </a:pPr>
            <a:endParaRPr lang="de-AT" sz="2000" b="1" i="1" dirty="0">
              <a:solidFill>
                <a:schemeClr val="tx2">
                  <a:lumMod val="75000"/>
                </a:schemeClr>
              </a:solidFill>
            </a:endParaRPr>
          </a:p>
          <a:p>
            <a:pPr marL="0" indent="0">
              <a:buNone/>
            </a:pPr>
            <a:endParaRPr lang="de-AT" sz="2000" b="1" i="1" dirty="0" smtClean="0">
              <a:solidFill>
                <a:schemeClr val="tx2">
                  <a:lumMod val="75000"/>
                </a:schemeClr>
              </a:solidFill>
            </a:endParaRPr>
          </a:p>
          <a:p>
            <a:pPr marL="0" indent="0">
              <a:buNone/>
            </a:pPr>
            <a:endParaRPr lang="de-AT" sz="2000" b="1" i="1" dirty="0">
              <a:solidFill>
                <a:schemeClr val="tx2">
                  <a:lumMod val="75000"/>
                </a:schemeClr>
              </a:solidFill>
            </a:endParaRPr>
          </a:p>
          <a:p>
            <a:pPr marL="0" indent="0">
              <a:buNone/>
            </a:pPr>
            <a:endParaRPr lang="de-AT" sz="2000" b="1" i="1" dirty="0" smtClean="0">
              <a:solidFill>
                <a:schemeClr val="tx2">
                  <a:lumMod val="75000"/>
                </a:schemeClr>
              </a:solidFill>
            </a:endParaRPr>
          </a:p>
          <a:p>
            <a:pPr marL="0" indent="0">
              <a:buNone/>
            </a:pPr>
            <a:endParaRPr lang="de-AT" sz="2000" b="1" i="1" dirty="0">
              <a:solidFill>
                <a:schemeClr val="tx2">
                  <a:lumMod val="75000"/>
                </a:schemeClr>
              </a:solidFill>
            </a:endParaRPr>
          </a:p>
          <a:p>
            <a:pPr marL="0" indent="0">
              <a:buNone/>
            </a:pPr>
            <a:r>
              <a:rPr lang="de-AT" sz="2000" b="1" i="1" dirty="0" smtClean="0">
                <a:solidFill>
                  <a:schemeClr val="tx2">
                    <a:lumMod val="75000"/>
                  </a:schemeClr>
                </a:solidFill>
              </a:rPr>
              <a:t> </a:t>
            </a:r>
            <a:r>
              <a:rPr lang="de-AT" sz="2000" b="1" i="1" u="sng" dirty="0" smtClean="0">
                <a:solidFill>
                  <a:schemeClr val="tx2">
                    <a:lumMod val="75000"/>
                  </a:schemeClr>
                </a:solidFill>
              </a:rPr>
              <a:t>Leistungen:</a:t>
            </a:r>
          </a:p>
          <a:p>
            <a:pPr marL="0" indent="0">
              <a:buNone/>
            </a:pPr>
            <a:endParaRPr lang="de-AT" sz="2000" b="1" i="1" u="sng" dirty="0" smtClean="0">
              <a:solidFill>
                <a:schemeClr val="tx2">
                  <a:lumMod val="75000"/>
                </a:schemeClr>
              </a:solidFill>
            </a:endParaRPr>
          </a:p>
          <a:p>
            <a:r>
              <a:rPr lang="de-AT" sz="2000" b="1" i="1" dirty="0" smtClean="0">
                <a:solidFill>
                  <a:schemeClr val="tx2">
                    <a:lumMod val="75000"/>
                  </a:schemeClr>
                </a:solidFill>
              </a:rPr>
              <a:t>Klassische Massage</a:t>
            </a:r>
          </a:p>
          <a:p>
            <a:r>
              <a:rPr lang="de-AT" sz="2000" b="1" i="1" dirty="0" smtClean="0">
                <a:solidFill>
                  <a:schemeClr val="tx2">
                    <a:lumMod val="75000"/>
                  </a:schemeClr>
                </a:solidFill>
              </a:rPr>
              <a:t>Fußreflexzonen Massage n. </a:t>
            </a:r>
            <a:r>
              <a:rPr lang="de-AT" sz="2000" b="1" i="1" dirty="0" err="1" smtClean="0">
                <a:solidFill>
                  <a:schemeClr val="tx2">
                    <a:lumMod val="75000"/>
                  </a:schemeClr>
                </a:solidFill>
              </a:rPr>
              <a:t>Maquat</a:t>
            </a:r>
            <a:endParaRPr lang="de-AT" sz="2000" b="1" i="1" dirty="0" smtClean="0">
              <a:solidFill>
                <a:schemeClr val="tx2">
                  <a:lumMod val="75000"/>
                </a:schemeClr>
              </a:solidFill>
            </a:endParaRPr>
          </a:p>
          <a:p>
            <a:r>
              <a:rPr lang="de-AT" sz="2000" b="1" i="1" dirty="0" smtClean="0">
                <a:solidFill>
                  <a:schemeClr val="tx2">
                    <a:lumMod val="75000"/>
                  </a:schemeClr>
                </a:solidFill>
              </a:rPr>
              <a:t>Akupunktur Massage n. Penzel ( APM)</a:t>
            </a:r>
          </a:p>
          <a:p>
            <a:r>
              <a:rPr lang="de-AT" sz="2000" b="1" i="1" dirty="0" smtClean="0">
                <a:solidFill>
                  <a:schemeClr val="tx2">
                    <a:lumMod val="75000"/>
                  </a:schemeClr>
                </a:solidFill>
              </a:rPr>
              <a:t>Lymphdrainage n. </a:t>
            </a:r>
            <a:r>
              <a:rPr lang="de-AT" sz="2000" b="1" i="1" dirty="0" err="1" smtClean="0">
                <a:solidFill>
                  <a:schemeClr val="tx2">
                    <a:lumMod val="75000"/>
                  </a:schemeClr>
                </a:solidFill>
              </a:rPr>
              <a:t>Voda</a:t>
            </a:r>
            <a:endParaRPr lang="de-AT" sz="2000" b="1" i="1" dirty="0" smtClean="0">
              <a:solidFill>
                <a:schemeClr val="tx2">
                  <a:lumMod val="75000"/>
                </a:schemeClr>
              </a:solidFill>
            </a:endParaRPr>
          </a:p>
          <a:p>
            <a:r>
              <a:rPr lang="de-AT" sz="2000" b="1" i="1" dirty="0" smtClean="0">
                <a:solidFill>
                  <a:schemeClr val="tx2">
                    <a:lumMod val="75000"/>
                  </a:schemeClr>
                </a:solidFill>
              </a:rPr>
              <a:t>Sportmassage</a:t>
            </a:r>
          </a:p>
          <a:p>
            <a:r>
              <a:rPr lang="de-AT" sz="2000" b="1" i="1" dirty="0" smtClean="0">
                <a:solidFill>
                  <a:schemeClr val="tx2">
                    <a:lumMod val="75000"/>
                  </a:schemeClr>
                </a:solidFill>
              </a:rPr>
              <a:t>Dorn-</a:t>
            </a:r>
            <a:r>
              <a:rPr lang="de-AT" sz="2000" b="1" i="1" dirty="0" err="1" smtClean="0">
                <a:solidFill>
                  <a:schemeClr val="tx2">
                    <a:lumMod val="75000"/>
                  </a:schemeClr>
                </a:solidFill>
              </a:rPr>
              <a:t>Breuss</a:t>
            </a:r>
            <a:r>
              <a:rPr lang="de-AT" sz="2000" b="1" i="1" dirty="0" smtClean="0">
                <a:solidFill>
                  <a:schemeClr val="tx2">
                    <a:lumMod val="75000"/>
                  </a:schemeClr>
                </a:solidFill>
              </a:rPr>
              <a:t> Massage</a:t>
            </a:r>
          </a:p>
          <a:p>
            <a:r>
              <a:rPr lang="de-AT" sz="2000" b="1" i="1" dirty="0" err="1" smtClean="0">
                <a:solidFill>
                  <a:schemeClr val="tx2">
                    <a:lumMod val="75000"/>
                  </a:schemeClr>
                </a:solidFill>
              </a:rPr>
              <a:t>Lomi</a:t>
            </a:r>
            <a:r>
              <a:rPr lang="de-AT" sz="2000" b="1" i="1" dirty="0" smtClean="0">
                <a:solidFill>
                  <a:schemeClr val="tx2">
                    <a:lumMod val="75000"/>
                  </a:schemeClr>
                </a:solidFill>
              </a:rPr>
              <a:t> </a:t>
            </a:r>
            <a:r>
              <a:rPr lang="de-AT" sz="2000" b="1" i="1" dirty="0" err="1" smtClean="0">
                <a:solidFill>
                  <a:schemeClr val="tx2">
                    <a:lumMod val="75000"/>
                  </a:schemeClr>
                </a:solidFill>
              </a:rPr>
              <a:t>Lomi</a:t>
            </a:r>
            <a:r>
              <a:rPr lang="de-AT" sz="2000" b="1" i="1" dirty="0" smtClean="0">
                <a:solidFill>
                  <a:schemeClr val="tx2">
                    <a:lumMod val="75000"/>
                  </a:schemeClr>
                </a:solidFill>
              </a:rPr>
              <a:t> </a:t>
            </a:r>
            <a:r>
              <a:rPr lang="de-AT" sz="2000" b="1" i="1" dirty="0" err="1" smtClean="0">
                <a:solidFill>
                  <a:schemeClr val="tx2">
                    <a:lumMod val="75000"/>
                  </a:schemeClr>
                </a:solidFill>
              </a:rPr>
              <a:t>Nui</a:t>
            </a:r>
            <a:endParaRPr lang="de-AT" sz="2000" b="1" i="1" dirty="0" smtClean="0">
              <a:solidFill>
                <a:schemeClr val="tx2">
                  <a:lumMod val="75000"/>
                </a:schemeClr>
              </a:solidFill>
            </a:endParaRPr>
          </a:p>
          <a:p>
            <a:r>
              <a:rPr lang="de-AT" sz="2000" b="1" i="1" dirty="0" err="1" smtClean="0">
                <a:solidFill>
                  <a:schemeClr val="tx2">
                    <a:lumMod val="75000"/>
                  </a:schemeClr>
                </a:solidFill>
              </a:rPr>
              <a:t>Triggerpointmassage</a:t>
            </a:r>
            <a:endParaRPr lang="de-AT" sz="2000" b="1" i="1" dirty="0" smtClean="0">
              <a:solidFill>
                <a:schemeClr val="tx2">
                  <a:lumMod val="75000"/>
                </a:schemeClr>
              </a:solidFill>
            </a:endParaRPr>
          </a:p>
          <a:p>
            <a:r>
              <a:rPr lang="de-AT" sz="2000" b="1" i="1" dirty="0" smtClean="0">
                <a:solidFill>
                  <a:schemeClr val="tx2">
                    <a:lumMod val="75000"/>
                  </a:schemeClr>
                </a:solidFill>
              </a:rPr>
              <a:t>Honigmassage</a:t>
            </a:r>
          </a:p>
          <a:p>
            <a:pPr marL="0" indent="0">
              <a:buNone/>
            </a:pPr>
            <a:endParaRPr lang="de-AT" sz="2000" b="1" i="1" dirty="0" smtClean="0">
              <a:solidFill>
                <a:schemeClr val="tx2">
                  <a:lumMod val="75000"/>
                </a:schemeClr>
              </a:solidFill>
            </a:endParaRPr>
          </a:p>
          <a:p>
            <a:pPr>
              <a:buFont typeface="Wingdings" pitchFamily="2" charset="2"/>
              <a:buChar char="Ø"/>
            </a:pPr>
            <a:r>
              <a:rPr lang="de-AT" sz="2000" b="1" i="1" dirty="0" smtClean="0">
                <a:solidFill>
                  <a:schemeClr val="tx2">
                    <a:lumMod val="75000"/>
                  </a:schemeClr>
                </a:solidFill>
              </a:rPr>
              <a:t>Laser Behandlung</a:t>
            </a:r>
          </a:p>
          <a:p>
            <a:pPr>
              <a:buFont typeface="Wingdings" pitchFamily="2" charset="2"/>
              <a:buChar char="Ø"/>
            </a:pPr>
            <a:r>
              <a:rPr lang="de-AT" sz="2000" b="1" i="1" dirty="0" err="1" smtClean="0">
                <a:solidFill>
                  <a:schemeClr val="tx2">
                    <a:lumMod val="75000"/>
                  </a:schemeClr>
                </a:solidFill>
              </a:rPr>
              <a:t>Relux</a:t>
            </a:r>
            <a:r>
              <a:rPr lang="de-AT" sz="2000" b="1" i="1" dirty="0" smtClean="0">
                <a:solidFill>
                  <a:schemeClr val="tx2">
                    <a:lumMod val="75000"/>
                  </a:schemeClr>
                </a:solidFill>
              </a:rPr>
              <a:t> Tiefenstrahler Behandlung</a:t>
            </a:r>
          </a:p>
          <a:p>
            <a:pPr marL="0" indent="0">
              <a:buNone/>
            </a:pPr>
            <a:endParaRPr lang="de-AT" sz="2000" b="1" i="1" dirty="0" smtClean="0">
              <a:solidFill>
                <a:schemeClr val="tx2">
                  <a:lumMod val="75000"/>
                </a:scheme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648" y="251520"/>
            <a:ext cx="6192688"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736" y="539552"/>
            <a:ext cx="6120680" cy="2088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Grafik 5" descr="Delta logo vektor.eps"/>
          <p:cNvPicPr>
            <a:picLocks noChangeAspect="1"/>
          </p:cNvPicPr>
          <p:nvPr/>
        </p:nvPicPr>
        <p:blipFill>
          <a:blip r:embed="rId4" cstate="print"/>
          <a:stretch>
            <a:fillRect/>
          </a:stretch>
        </p:blipFill>
        <p:spPr>
          <a:xfrm>
            <a:off x="2852936" y="2483768"/>
            <a:ext cx="2520280" cy="850094"/>
          </a:xfrm>
          <a:prstGeom prst="rect">
            <a:avLst/>
          </a:prstGeom>
        </p:spPr>
      </p:pic>
    </p:spTree>
    <p:extLst>
      <p:ext uri="{BB962C8B-B14F-4D97-AF65-F5344CB8AC3E}">
        <p14:creationId xmlns:p14="http://schemas.microsoft.com/office/powerpoint/2010/main" xmlns="" val="1013296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179512"/>
            <a:ext cx="2451100" cy="1440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656" y="393030"/>
            <a:ext cx="2541587"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feld 5"/>
          <p:cNvSpPr txBox="1"/>
          <p:nvPr/>
        </p:nvSpPr>
        <p:spPr>
          <a:xfrm>
            <a:off x="188640" y="1763688"/>
            <a:ext cx="6408712" cy="646331"/>
          </a:xfrm>
          <a:prstGeom prst="rect">
            <a:avLst/>
          </a:prstGeom>
          <a:noFill/>
        </p:spPr>
        <p:txBody>
          <a:bodyPr wrap="square" rtlCol="0">
            <a:spAutoFit/>
          </a:bodyPr>
          <a:lstStyle/>
          <a:p>
            <a:endParaRPr lang="de-AT" b="1" i="1" dirty="0">
              <a:solidFill>
                <a:schemeClr val="tx2">
                  <a:lumMod val="75000"/>
                </a:schemeClr>
              </a:solidFill>
            </a:endParaRPr>
          </a:p>
          <a:p>
            <a:endParaRPr lang="de-AT" b="1" i="1" dirty="0" smtClean="0">
              <a:solidFill>
                <a:schemeClr val="tx2">
                  <a:lumMod val="75000"/>
                </a:schemeClr>
              </a:solidFill>
            </a:endParaRPr>
          </a:p>
        </p:txBody>
      </p:sp>
      <p:sp>
        <p:nvSpPr>
          <p:cNvPr id="9" name="Textfeld 8"/>
          <p:cNvSpPr txBox="1"/>
          <p:nvPr/>
        </p:nvSpPr>
        <p:spPr>
          <a:xfrm>
            <a:off x="332656" y="2627784"/>
            <a:ext cx="6417096" cy="6186309"/>
          </a:xfrm>
          <a:prstGeom prst="rect">
            <a:avLst/>
          </a:prstGeom>
          <a:noFill/>
        </p:spPr>
        <p:txBody>
          <a:bodyPr wrap="square" rtlCol="0">
            <a:spAutoFit/>
          </a:bodyPr>
          <a:lstStyle/>
          <a:p>
            <a:endParaRPr lang="de-AT" b="1" i="1" dirty="0">
              <a:solidFill>
                <a:schemeClr val="tx2">
                  <a:lumMod val="75000"/>
                </a:schemeClr>
              </a:solidFill>
            </a:endParaRPr>
          </a:p>
          <a:p>
            <a:endParaRPr lang="de-AT" b="1" i="1" dirty="0">
              <a:solidFill>
                <a:schemeClr val="tx2">
                  <a:lumMod val="75000"/>
                </a:schemeClr>
              </a:solidFill>
            </a:endParaRPr>
          </a:p>
          <a:p>
            <a:r>
              <a:rPr lang="de-AT" b="1" i="1" dirty="0" smtClean="0">
                <a:solidFill>
                  <a:schemeClr val="tx2">
                    <a:lumMod val="75000"/>
                  </a:schemeClr>
                </a:solidFill>
              </a:rPr>
              <a:t>Die </a:t>
            </a:r>
            <a:r>
              <a:rPr lang="de-AT" b="1" i="1" dirty="0">
                <a:solidFill>
                  <a:schemeClr val="tx2">
                    <a:lumMod val="75000"/>
                  </a:schemeClr>
                </a:solidFill>
              </a:rPr>
              <a:t>Klassische Massage zählt zu den ältesten Massagearten und wird zur Behandlung körperlichen Beschwerden, insbesondere bei Schmerzen im Bereich der Wirbelsäule, eingesetzt. Verspannungen der Muskulatur können durch diese Massage gelöst werden. Sie kann aber auch nur zur Entspannung und zum Stressabbau genossen werden</a:t>
            </a:r>
          </a:p>
          <a:p>
            <a:r>
              <a:rPr lang="de-AT" b="1" i="1" dirty="0">
                <a:solidFill>
                  <a:schemeClr val="tx2">
                    <a:lumMod val="75000"/>
                  </a:schemeClr>
                </a:solidFill>
              </a:rPr>
              <a:t> </a:t>
            </a:r>
          </a:p>
          <a:p>
            <a:r>
              <a:rPr lang="de-AT" b="1" i="1" dirty="0">
                <a:solidFill>
                  <a:schemeClr val="tx2">
                    <a:lumMod val="75000"/>
                  </a:schemeClr>
                </a:solidFill>
              </a:rPr>
              <a:t>Klassisch Massage Hilft bei:</a:t>
            </a:r>
          </a:p>
          <a:p>
            <a:r>
              <a:rPr lang="de-AT" b="1" i="1" dirty="0" smtClean="0">
                <a:solidFill>
                  <a:schemeClr val="tx2">
                    <a:lumMod val="75000"/>
                  </a:schemeClr>
                </a:solidFill>
              </a:rPr>
              <a:t>■  Schlafstörungen </a:t>
            </a:r>
            <a:endParaRPr lang="de-AT" b="1" i="1" dirty="0">
              <a:solidFill>
                <a:schemeClr val="tx2">
                  <a:lumMod val="75000"/>
                </a:schemeClr>
              </a:solidFill>
            </a:endParaRPr>
          </a:p>
          <a:p>
            <a:r>
              <a:rPr lang="de-AT" b="1" i="1" dirty="0" smtClean="0">
                <a:solidFill>
                  <a:schemeClr val="tx2">
                    <a:lumMod val="75000"/>
                  </a:schemeClr>
                </a:solidFill>
              </a:rPr>
              <a:t>■  Stress </a:t>
            </a:r>
            <a:endParaRPr lang="de-AT" b="1" i="1" dirty="0">
              <a:solidFill>
                <a:schemeClr val="tx2">
                  <a:lumMod val="75000"/>
                </a:schemeClr>
              </a:solidFill>
            </a:endParaRPr>
          </a:p>
          <a:p>
            <a:r>
              <a:rPr lang="de-AT" b="1" i="1" dirty="0" smtClean="0">
                <a:solidFill>
                  <a:schemeClr val="tx2">
                    <a:lumMod val="75000"/>
                  </a:schemeClr>
                </a:solidFill>
              </a:rPr>
              <a:t>■  Psychischen </a:t>
            </a:r>
            <a:r>
              <a:rPr lang="de-AT" b="1" i="1" dirty="0">
                <a:solidFill>
                  <a:schemeClr val="tx2">
                    <a:lumMod val="75000"/>
                  </a:schemeClr>
                </a:solidFill>
              </a:rPr>
              <a:t>und physischen Ungleichgewicht </a:t>
            </a:r>
          </a:p>
          <a:p>
            <a:r>
              <a:rPr lang="de-AT" b="1" i="1" dirty="0" smtClean="0">
                <a:solidFill>
                  <a:schemeClr val="tx2">
                    <a:lumMod val="75000"/>
                  </a:schemeClr>
                </a:solidFill>
              </a:rPr>
              <a:t>■  Niedergeschlagenheit </a:t>
            </a:r>
            <a:endParaRPr lang="de-AT" b="1" i="1" dirty="0">
              <a:solidFill>
                <a:schemeClr val="tx2">
                  <a:lumMod val="75000"/>
                </a:schemeClr>
              </a:solidFill>
            </a:endParaRPr>
          </a:p>
          <a:p>
            <a:r>
              <a:rPr lang="de-AT" b="1" i="1" dirty="0" smtClean="0">
                <a:solidFill>
                  <a:schemeClr val="tx2">
                    <a:lumMod val="75000"/>
                  </a:schemeClr>
                </a:solidFill>
              </a:rPr>
              <a:t>■  Verspannungen </a:t>
            </a:r>
            <a:r>
              <a:rPr lang="de-AT" b="1" i="1" dirty="0">
                <a:solidFill>
                  <a:schemeClr val="tx2">
                    <a:lumMod val="75000"/>
                  </a:schemeClr>
                </a:solidFill>
              </a:rPr>
              <a:t>im Rückenbereich </a:t>
            </a:r>
          </a:p>
          <a:p>
            <a:r>
              <a:rPr lang="de-AT" b="1" i="1" dirty="0" smtClean="0">
                <a:solidFill>
                  <a:schemeClr val="tx2">
                    <a:lumMod val="75000"/>
                  </a:schemeClr>
                </a:solidFill>
              </a:rPr>
              <a:t>■  Verspannter </a:t>
            </a:r>
            <a:r>
              <a:rPr lang="de-AT" b="1" i="1" dirty="0">
                <a:solidFill>
                  <a:schemeClr val="tx2">
                    <a:lumMod val="75000"/>
                  </a:schemeClr>
                </a:solidFill>
              </a:rPr>
              <a:t>Muskulatur </a:t>
            </a:r>
          </a:p>
          <a:p>
            <a:r>
              <a:rPr lang="de-AT" b="1" i="1" dirty="0" smtClean="0">
                <a:solidFill>
                  <a:schemeClr val="tx2">
                    <a:lumMod val="75000"/>
                  </a:schemeClr>
                </a:solidFill>
              </a:rPr>
              <a:t>■  Gelenksschmerzen </a:t>
            </a:r>
            <a:endParaRPr lang="de-AT" b="1" i="1" dirty="0">
              <a:solidFill>
                <a:schemeClr val="tx2">
                  <a:lumMod val="75000"/>
                </a:schemeClr>
              </a:solidFill>
            </a:endParaRPr>
          </a:p>
          <a:p>
            <a:r>
              <a:rPr lang="de-AT" b="1" i="1" dirty="0" smtClean="0">
                <a:solidFill>
                  <a:schemeClr val="tx2">
                    <a:lumMod val="75000"/>
                  </a:schemeClr>
                </a:solidFill>
              </a:rPr>
              <a:t>■  Ischialgie </a:t>
            </a:r>
            <a:endParaRPr lang="de-AT" b="1" i="1" dirty="0">
              <a:solidFill>
                <a:schemeClr val="tx2">
                  <a:lumMod val="75000"/>
                </a:schemeClr>
              </a:solidFill>
            </a:endParaRPr>
          </a:p>
          <a:p>
            <a:r>
              <a:rPr lang="de-AT" b="1" i="1" dirty="0" smtClean="0">
                <a:solidFill>
                  <a:schemeClr val="tx2">
                    <a:lumMod val="75000"/>
                  </a:schemeClr>
                </a:solidFill>
              </a:rPr>
              <a:t>■  Kreuzschmerzen </a:t>
            </a:r>
            <a:endParaRPr lang="de-AT" b="1" i="1" dirty="0">
              <a:solidFill>
                <a:schemeClr val="tx2">
                  <a:lumMod val="75000"/>
                </a:schemeClr>
              </a:solidFill>
            </a:endParaRPr>
          </a:p>
          <a:p>
            <a:r>
              <a:rPr lang="de-AT" b="1" i="1" dirty="0" smtClean="0">
                <a:solidFill>
                  <a:schemeClr val="tx2">
                    <a:lumMod val="75000"/>
                  </a:schemeClr>
                </a:solidFill>
              </a:rPr>
              <a:t>■  Beschwerden </a:t>
            </a:r>
            <a:r>
              <a:rPr lang="de-AT" b="1" i="1" dirty="0">
                <a:solidFill>
                  <a:schemeClr val="tx2">
                    <a:lumMod val="75000"/>
                  </a:schemeClr>
                </a:solidFill>
              </a:rPr>
              <a:t>der Wirbelsäule </a:t>
            </a:r>
          </a:p>
          <a:p>
            <a:r>
              <a:rPr lang="de-AT" b="1" i="1" dirty="0" smtClean="0">
                <a:solidFill>
                  <a:schemeClr val="tx2">
                    <a:lumMod val="75000"/>
                  </a:schemeClr>
                </a:solidFill>
              </a:rPr>
              <a:t>■  Kopfschmerzen </a:t>
            </a:r>
            <a:endParaRPr lang="de-AT" b="1" i="1" dirty="0">
              <a:solidFill>
                <a:schemeClr val="tx2">
                  <a:lumMod val="75000"/>
                </a:schemeClr>
              </a:solidFill>
            </a:endParaRPr>
          </a:p>
          <a:p>
            <a:r>
              <a:rPr lang="de-AT" b="1" i="1" dirty="0" smtClean="0">
                <a:solidFill>
                  <a:schemeClr val="tx2">
                    <a:lumMod val="75000"/>
                  </a:schemeClr>
                </a:solidFill>
              </a:rPr>
              <a:t>■  Verspannungen </a:t>
            </a:r>
            <a:r>
              <a:rPr lang="de-AT" b="1" i="1" dirty="0">
                <a:solidFill>
                  <a:schemeClr val="tx2">
                    <a:lumMod val="75000"/>
                  </a:schemeClr>
                </a:solidFill>
              </a:rPr>
              <a:t>im Bindegewebe</a:t>
            </a:r>
          </a:p>
        </p:txBody>
      </p:sp>
      <p:sp>
        <p:nvSpPr>
          <p:cNvPr id="2" name="Rechteck 1"/>
          <p:cNvSpPr/>
          <p:nvPr/>
        </p:nvSpPr>
        <p:spPr>
          <a:xfrm>
            <a:off x="2876032" y="585858"/>
            <a:ext cx="3526928" cy="584775"/>
          </a:xfrm>
          <a:prstGeom prst="rect">
            <a:avLst/>
          </a:prstGeom>
        </p:spPr>
        <p:txBody>
          <a:bodyPr wrap="none">
            <a:spAutoFit/>
          </a:bodyPr>
          <a:lstStyle/>
          <a:p>
            <a:r>
              <a:rPr lang="de-AT" sz="3200" b="1" i="1" u="sng" dirty="0" smtClean="0">
                <a:solidFill>
                  <a:schemeClr val="tx2">
                    <a:lumMod val="75000"/>
                  </a:schemeClr>
                </a:solidFill>
                <a:effectLst>
                  <a:outerShdw blurRad="38100" dist="38100" dir="2700000" algn="tl">
                    <a:srgbClr val="000000">
                      <a:alpha val="43137"/>
                    </a:srgbClr>
                  </a:outerShdw>
                </a:effectLst>
              </a:rPr>
              <a:t>Klassische Massage</a:t>
            </a:r>
            <a:endParaRPr lang="de-AT" sz="3200" b="1" i="1" u="sng" dirty="0">
              <a:solidFill>
                <a:schemeClr val="tx2">
                  <a:lumMod val="75000"/>
                </a:schemeClr>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85814" y="6516216"/>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39927" y="1177998"/>
            <a:ext cx="2257425" cy="201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Grafik 10" descr="Delta logo vektor.eps"/>
          <p:cNvPicPr>
            <a:picLocks noChangeAspect="1"/>
          </p:cNvPicPr>
          <p:nvPr/>
        </p:nvPicPr>
        <p:blipFill>
          <a:blip r:embed="rId6" cstate="print"/>
          <a:stretch>
            <a:fillRect/>
          </a:stretch>
        </p:blipFill>
        <p:spPr>
          <a:xfrm>
            <a:off x="476672" y="1881700"/>
            <a:ext cx="3024336" cy="1020113"/>
          </a:xfrm>
          <a:prstGeom prst="rect">
            <a:avLst/>
          </a:prstGeom>
        </p:spPr>
      </p:pic>
    </p:spTree>
    <p:extLst>
      <p:ext uri="{BB962C8B-B14F-4D97-AF65-F5344CB8AC3E}">
        <p14:creationId xmlns:p14="http://schemas.microsoft.com/office/powerpoint/2010/main" xmlns="" val="1905025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12976" y="366184"/>
            <a:ext cx="3302124" cy="965456"/>
          </a:xfrm>
        </p:spPr>
        <p:txBody>
          <a:bodyPr>
            <a:normAutofit/>
          </a:bodyPr>
          <a:lstStyle/>
          <a:p>
            <a:r>
              <a:rPr lang="de-DE" sz="1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de-DE" sz="1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de-AT" sz="1800"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179512"/>
            <a:ext cx="2451100" cy="1440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656" y="393030"/>
            <a:ext cx="2541587"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hteck 5"/>
          <p:cNvSpPr/>
          <p:nvPr/>
        </p:nvSpPr>
        <p:spPr>
          <a:xfrm>
            <a:off x="195278" y="1835696"/>
            <a:ext cx="6408711" cy="6740307"/>
          </a:xfrm>
          <a:prstGeom prst="rect">
            <a:avLst/>
          </a:prstGeom>
        </p:spPr>
        <p:txBody>
          <a:bodyPr wrap="square">
            <a:spAutoFit/>
          </a:bodyPr>
          <a:lstStyle/>
          <a:p>
            <a:endParaRPr lang="de-AT" b="1" i="1" dirty="0">
              <a:solidFill>
                <a:schemeClr val="tx2">
                  <a:lumMod val="75000"/>
                </a:schemeClr>
              </a:solidFill>
            </a:endParaRPr>
          </a:p>
          <a:p>
            <a:endParaRPr lang="de-AT" b="1" i="1" dirty="0">
              <a:solidFill>
                <a:schemeClr val="tx2">
                  <a:lumMod val="75000"/>
                </a:schemeClr>
              </a:solidFill>
            </a:endParaRPr>
          </a:p>
          <a:p>
            <a:r>
              <a:rPr lang="de-AT" b="1" i="1" dirty="0" smtClean="0">
                <a:solidFill>
                  <a:schemeClr val="tx2">
                    <a:lumMod val="75000"/>
                  </a:schemeClr>
                </a:solidFill>
              </a:rPr>
              <a:t>Die </a:t>
            </a:r>
            <a:r>
              <a:rPr lang="de-AT" b="1" i="1" dirty="0" err="1">
                <a:solidFill>
                  <a:schemeClr val="tx2">
                    <a:lumMod val="75000"/>
                  </a:schemeClr>
                </a:solidFill>
              </a:rPr>
              <a:t>Akupunktmassage</a:t>
            </a:r>
            <a:r>
              <a:rPr lang="de-AT" b="1" i="1" dirty="0">
                <a:solidFill>
                  <a:schemeClr val="tx2">
                    <a:lumMod val="75000"/>
                  </a:schemeClr>
                </a:solidFill>
              </a:rPr>
              <a:t> (APM) arbeitet als Regulationstherapie auf der Grundlage der chinesischen Energielehre. Nach Erstellen eines energetischen Befundes wird mit sanften Streichungen mit einem Massagestäbchen entlang der energieleeren Meridiane der Energiehaushalt reguliert. Dabei werden die Selbstheilungskräfte des Körpers durch Energie-Verlagerungen angeregt und gestärkt. Sekundär können Akupunkturpunkte - ohne Nadeln - mitstimuliert werden. Bestandteil einer Behandlungsserie ist neben der Meridiantherapie auch die spezielle Pflege von Störfeldern (Narben) und die energetische Wirbelsäulenbehandlung (Statik).</a:t>
            </a:r>
          </a:p>
          <a:p>
            <a:r>
              <a:rPr lang="de-AT" b="1" i="1" dirty="0">
                <a:solidFill>
                  <a:schemeClr val="tx2">
                    <a:lumMod val="75000"/>
                  </a:schemeClr>
                </a:solidFill>
              </a:rPr>
              <a:t> </a:t>
            </a:r>
          </a:p>
          <a:p>
            <a:r>
              <a:rPr lang="de-AT" b="1" i="1" dirty="0" err="1">
                <a:solidFill>
                  <a:schemeClr val="tx2">
                    <a:lumMod val="75000"/>
                  </a:schemeClr>
                </a:solidFill>
              </a:rPr>
              <a:t>Akupunktmassage</a:t>
            </a:r>
            <a:r>
              <a:rPr lang="de-AT" b="1" i="1" dirty="0">
                <a:solidFill>
                  <a:schemeClr val="tx2">
                    <a:lumMod val="75000"/>
                  </a:schemeClr>
                </a:solidFill>
              </a:rPr>
              <a:t> Hilft bei:</a:t>
            </a:r>
          </a:p>
          <a:p>
            <a:r>
              <a:rPr lang="de-AT" b="1" i="1" dirty="0" smtClean="0">
                <a:solidFill>
                  <a:schemeClr val="tx2">
                    <a:lumMod val="75000"/>
                  </a:schemeClr>
                </a:solidFill>
              </a:rPr>
              <a:t>■  Migräne </a:t>
            </a:r>
            <a:endParaRPr lang="de-AT" b="1" i="1" dirty="0">
              <a:solidFill>
                <a:schemeClr val="tx2">
                  <a:lumMod val="75000"/>
                </a:schemeClr>
              </a:solidFill>
            </a:endParaRPr>
          </a:p>
          <a:p>
            <a:r>
              <a:rPr lang="de-AT" b="1" i="1" dirty="0" smtClean="0">
                <a:solidFill>
                  <a:schemeClr val="tx2">
                    <a:lumMod val="75000"/>
                  </a:schemeClr>
                </a:solidFill>
              </a:rPr>
              <a:t>■  Kopfschmerzen </a:t>
            </a:r>
            <a:endParaRPr lang="de-AT" b="1" i="1" dirty="0">
              <a:solidFill>
                <a:schemeClr val="tx2">
                  <a:lumMod val="75000"/>
                </a:schemeClr>
              </a:solidFill>
            </a:endParaRPr>
          </a:p>
          <a:p>
            <a:r>
              <a:rPr lang="de-AT" b="1" i="1" dirty="0" smtClean="0">
                <a:solidFill>
                  <a:schemeClr val="tx2">
                    <a:lumMod val="75000"/>
                  </a:schemeClr>
                </a:solidFill>
              </a:rPr>
              <a:t>■  Nackenschmerzen </a:t>
            </a:r>
            <a:endParaRPr lang="de-AT" b="1" i="1" dirty="0">
              <a:solidFill>
                <a:schemeClr val="tx2">
                  <a:lumMod val="75000"/>
                </a:schemeClr>
              </a:solidFill>
            </a:endParaRPr>
          </a:p>
          <a:p>
            <a:r>
              <a:rPr lang="de-AT" b="1" i="1" dirty="0" smtClean="0">
                <a:solidFill>
                  <a:schemeClr val="tx2">
                    <a:lumMod val="75000"/>
                  </a:schemeClr>
                </a:solidFill>
              </a:rPr>
              <a:t>■  Kreuzschmerzen </a:t>
            </a:r>
            <a:endParaRPr lang="de-AT" b="1" i="1" dirty="0">
              <a:solidFill>
                <a:schemeClr val="tx2">
                  <a:lumMod val="75000"/>
                </a:schemeClr>
              </a:solidFill>
            </a:endParaRPr>
          </a:p>
          <a:p>
            <a:r>
              <a:rPr lang="de-AT" b="1" i="1" dirty="0" smtClean="0">
                <a:solidFill>
                  <a:schemeClr val="tx2">
                    <a:lumMod val="75000"/>
                  </a:schemeClr>
                </a:solidFill>
              </a:rPr>
              <a:t>■  </a:t>
            </a:r>
            <a:r>
              <a:rPr lang="de-AT" b="1" i="1" dirty="0" err="1" smtClean="0">
                <a:solidFill>
                  <a:schemeClr val="tx2">
                    <a:lumMod val="75000"/>
                  </a:schemeClr>
                </a:solidFill>
              </a:rPr>
              <a:t>Burn</a:t>
            </a:r>
            <a:r>
              <a:rPr lang="de-AT" b="1" i="1" dirty="0" smtClean="0">
                <a:solidFill>
                  <a:schemeClr val="tx2">
                    <a:lumMod val="75000"/>
                  </a:schemeClr>
                </a:solidFill>
              </a:rPr>
              <a:t> </a:t>
            </a:r>
            <a:r>
              <a:rPr lang="de-AT" b="1" i="1" dirty="0">
                <a:solidFill>
                  <a:schemeClr val="tx2">
                    <a:lumMod val="75000"/>
                  </a:schemeClr>
                </a:solidFill>
              </a:rPr>
              <a:t>out </a:t>
            </a:r>
          </a:p>
          <a:p>
            <a:r>
              <a:rPr lang="de-AT" b="1" i="1" dirty="0" smtClean="0">
                <a:solidFill>
                  <a:schemeClr val="tx2">
                    <a:lumMod val="75000"/>
                  </a:schemeClr>
                </a:solidFill>
              </a:rPr>
              <a:t>■  Beschwerden </a:t>
            </a:r>
            <a:r>
              <a:rPr lang="de-AT" b="1" i="1" dirty="0">
                <a:solidFill>
                  <a:schemeClr val="tx2">
                    <a:lumMod val="75000"/>
                  </a:schemeClr>
                </a:solidFill>
              </a:rPr>
              <a:t>des Bewegungsapparats </a:t>
            </a:r>
          </a:p>
          <a:p>
            <a:r>
              <a:rPr lang="de-AT" b="1" i="1" dirty="0" smtClean="0">
                <a:solidFill>
                  <a:schemeClr val="tx2">
                    <a:lumMod val="75000"/>
                  </a:schemeClr>
                </a:solidFill>
              </a:rPr>
              <a:t>■  Verdauungsstörungen </a:t>
            </a:r>
            <a:endParaRPr lang="de-AT" b="1" i="1" dirty="0">
              <a:solidFill>
                <a:schemeClr val="tx2">
                  <a:lumMod val="75000"/>
                </a:schemeClr>
              </a:solidFill>
            </a:endParaRPr>
          </a:p>
          <a:p>
            <a:r>
              <a:rPr lang="de-AT" b="1" i="1" dirty="0" smtClean="0">
                <a:solidFill>
                  <a:schemeClr val="tx2">
                    <a:lumMod val="75000"/>
                  </a:schemeClr>
                </a:solidFill>
              </a:rPr>
              <a:t>■  Ischialgie </a:t>
            </a:r>
            <a:endParaRPr lang="de-AT" b="1" i="1" dirty="0">
              <a:solidFill>
                <a:schemeClr val="tx2">
                  <a:lumMod val="75000"/>
                </a:schemeClr>
              </a:solidFill>
            </a:endParaRPr>
          </a:p>
          <a:p>
            <a:r>
              <a:rPr lang="de-AT" b="1" i="1" dirty="0" smtClean="0">
                <a:solidFill>
                  <a:schemeClr val="tx2">
                    <a:lumMod val="75000"/>
                  </a:schemeClr>
                </a:solidFill>
              </a:rPr>
              <a:t>■  Menstruationsbeschwerden</a:t>
            </a:r>
            <a:endParaRPr lang="de-AT" b="1" i="1" dirty="0">
              <a:solidFill>
                <a:schemeClr val="tx2">
                  <a:lumMod val="75000"/>
                </a:schemeClr>
              </a:solidFill>
            </a:endParaRPr>
          </a:p>
        </p:txBody>
      </p:sp>
      <p:sp>
        <p:nvSpPr>
          <p:cNvPr id="8" name="Rechteck 7"/>
          <p:cNvSpPr/>
          <p:nvPr/>
        </p:nvSpPr>
        <p:spPr>
          <a:xfrm>
            <a:off x="2914516" y="627692"/>
            <a:ext cx="3723108" cy="1077218"/>
          </a:xfrm>
          <a:prstGeom prst="rect">
            <a:avLst/>
          </a:prstGeom>
        </p:spPr>
        <p:txBody>
          <a:bodyPr wrap="square">
            <a:spAutoFit/>
          </a:bodyPr>
          <a:lstStyle/>
          <a:p>
            <a:pPr algn="ctr"/>
            <a:r>
              <a:rPr lang="de-AT" sz="3200" b="1" i="1" u="sng" dirty="0" smtClean="0">
                <a:solidFill>
                  <a:schemeClr val="tx2">
                    <a:lumMod val="75000"/>
                  </a:schemeClr>
                </a:solidFill>
                <a:effectLst>
                  <a:outerShdw blurRad="38100" dist="38100" dir="2700000" algn="tl">
                    <a:srgbClr val="000000">
                      <a:alpha val="43137"/>
                    </a:srgbClr>
                  </a:outerShdw>
                </a:effectLst>
              </a:rPr>
              <a:t>Akupunkturmassage    nach </a:t>
            </a:r>
            <a:r>
              <a:rPr lang="de-AT" sz="3200" b="1" i="1" u="sng" dirty="0" err="1" smtClean="0">
                <a:solidFill>
                  <a:schemeClr val="tx2">
                    <a:lumMod val="75000"/>
                  </a:schemeClr>
                </a:solidFill>
                <a:effectLst>
                  <a:outerShdw blurRad="38100" dist="38100" dir="2700000" algn="tl">
                    <a:srgbClr val="000000">
                      <a:alpha val="43137"/>
                    </a:srgbClr>
                  </a:outerShdw>
                </a:effectLst>
              </a:rPr>
              <a:t>Penzl</a:t>
            </a:r>
            <a:endParaRPr lang="de-AT" sz="3200" b="1" i="1" u="sng" dirty="0">
              <a:solidFill>
                <a:schemeClr val="tx2">
                  <a:lumMod val="75000"/>
                </a:schemeClr>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27725" y="5580801"/>
            <a:ext cx="2376264"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826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5064" y="366184"/>
            <a:ext cx="2510036" cy="1037464"/>
          </a:xfrm>
        </p:spPr>
        <p:txBody>
          <a:bodyPr>
            <a:normAutofit fontScale="90000"/>
          </a:bodyPr>
          <a:lstStyle/>
          <a:p>
            <a:r>
              <a:rPr lang="de-AT" sz="3200" b="1" i="1" u="sng" dirty="0" smtClean="0">
                <a:solidFill>
                  <a:schemeClr val="tx2">
                    <a:lumMod val="75000"/>
                  </a:schemeClr>
                </a:solidFill>
                <a:effectLst>
                  <a:outerShdw blurRad="38100" dist="38100" dir="2700000" algn="tl">
                    <a:srgbClr val="000000">
                      <a:alpha val="43137"/>
                    </a:srgbClr>
                  </a:outerShdw>
                </a:effectLst>
              </a:rPr>
              <a:t>Dorn </a:t>
            </a:r>
            <a:r>
              <a:rPr lang="de-AT" sz="3200" b="1" i="1" u="sng" dirty="0" err="1" smtClean="0">
                <a:solidFill>
                  <a:schemeClr val="tx2">
                    <a:lumMod val="75000"/>
                  </a:schemeClr>
                </a:solidFill>
                <a:effectLst>
                  <a:outerShdw blurRad="38100" dist="38100" dir="2700000" algn="tl">
                    <a:srgbClr val="000000">
                      <a:alpha val="43137"/>
                    </a:srgbClr>
                  </a:outerShdw>
                </a:effectLst>
              </a:rPr>
              <a:t>Breuss</a:t>
            </a:r>
            <a:r>
              <a:rPr lang="de-AT" sz="3200" b="1" i="1" u="sng" dirty="0" smtClean="0">
                <a:solidFill>
                  <a:schemeClr val="tx2">
                    <a:lumMod val="75000"/>
                  </a:schemeClr>
                </a:solidFill>
                <a:effectLst>
                  <a:outerShdw blurRad="38100" dist="38100" dir="2700000" algn="tl">
                    <a:srgbClr val="000000">
                      <a:alpha val="43137"/>
                    </a:srgbClr>
                  </a:outerShdw>
                </a:effectLst>
              </a:rPr>
              <a:t> Methode</a:t>
            </a:r>
            <a:endParaRPr lang="de-AT" sz="3200" b="1" i="1" u="sng" dirty="0">
              <a:solidFill>
                <a:schemeClr val="tx2">
                  <a:lumMod val="75000"/>
                </a:schemeClr>
              </a:solidFill>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107504"/>
            <a:ext cx="3456384" cy="15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688" y="141001"/>
            <a:ext cx="2952328" cy="1517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0250" y="2267744"/>
            <a:ext cx="28575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hteck 5"/>
          <p:cNvSpPr/>
          <p:nvPr/>
        </p:nvSpPr>
        <p:spPr>
          <a:xfrm>
            <a:off x="258435" y="6516216"/>
            <a:ext cx="6480720" cy="2031325"/>
          </a:xfrm>
          <a:prstGeom prst="rect">
            <a:avLst/>
          </a:prstGeom>
        </p:spPr>
        <p:txBody>
          <a:bodyPr wrap="square">
            <a:spAutoFit/>
          </a:bodyPr>
          <a:lstStyle/>
          <a:p>
            <a:r>
              <a:rPr lang="de-AT" b="1" i="1" dirty="0">
                <a:solidFill>
                  <a:schemeClr val="tx2">
                    <a:lumMod val="75000"/>
                  </a:schemeClr>
                </a:solidFill>
              </a:rPr>
              <a:t>Die </a:t>
            </a:r>
            <a:r>
              <a:rPr lang="de-AT" b="1" i="1" dirty="0" err="1">
                <a:solidFill>
                  <a:schemeClr val="tx2">
                    <a:lumMod val="75000"/>
                  </a:schemeClr>
                </a:solidFill>
              </a:rPr>
              <a:t>Breuss</a:t>
            </a:r>
            <a:r>
              <a:rPr lang="de-AT" b="1" i="1" dirty="0">
                <a:solidFill>
                  <a:schemeClr val="tx2">
                    <a:lumMod val="75000"/>
                  </a:schemeClr>
                </a:solidFill>
              </a:rPr>
              <a:t> – Massage ist eine sanfte, energetische Rückenmassage, die seelische und körperliche Verspannungen löst und die Regeneration unterversorgter Bandscheiben einleitet. Außerdem ist sie die ideale Vorbereitung für das darauffolgende Einrichten der Wirbelsäule nach Dorn. Entwickelt wurde die Massage von Rudolf </a:t>
            </a:r>
            <a:r>
              <a:rPr lang="de-AT" b="1" i="1" dirty="0" err="1">
                <a:solidFill>
                  <a:schemeClr val="tx2">
                    <a:lumMod val="75000"/>
                  </a:schemeClr>
                </a:solidFill>
              </a:rPr>
              <a:t>Breuss</a:t>
            </a:r>
            <a:r>
              <a:rPr lang="de-AT" b="1" i="1" dirty="0">
                <a:solidFill>
                  <a:schemeClr val="tx2">
                    <a:lumMod val="75000"/>
                  </a:schemeClr>
                </a:solidFill>
              </a:rPr>
              <a:t> (1899 – 1990), der ein erfahrener Naturheilkundiger und Volksmedizinexperte war.</a:t>
            </a:r>
          </a:p>
        </p:txBody>
      </p:sp>
    </p:spTree>
    <p:extLst>
      <p:ext uri="{BB962C8B-B14F-4D97-AF65-F5344CB8AC3E}">
        <p14:creationId xmlns:p14="http://schemas.microsoft.com/office/powerpoint/2010/main" xmlns="" val="217962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1338" y="2123728"/>
            <a:ext cx="3128825" cy="1383677"/>
          </a:xfrm>
        </p:spPr>
        <p:txBody>
          <a:bodyPr>
            <a:normAutofit/>
          </a:bodyPr>
          <a:lstStyle/>
          <a:p>
            <a:r>
              <a:rPr lang="de-AT" sz="3200" b="1" i="1" u="sng" dirty="0" err="1" smtClean="0">
                <a:solidFill>
                  <a:schemeClr val="tx2">
                    <a:lumMod val="75000"/>
                  </a:schemeClr>
                </a:solidFill>
                <a:effectLst>
                  <a:outerShdw blurRad="38100" dist="38100" dir="2700000" algn="tl">
                    <a:srgbClr val="000000">
                      <a:alpha val="43137"/>
                    </a:srgbClr>
                  </a:outerShdw>
                </a:effectLst>
              </a:rPr>
              <a:t>Fußreflexzonnen</a:t>
            </a:r>
            <a:r>
              <a:rPr lang="de-AT" sz="3200" b="1" i="1" u="sng" dirty="0" smtClean="0">
                <a:solidFill>
                  <a:schemeClr val="tx2">
                    <a:lumMod val="75000"/>
                  </a:schemeClr>
                </a:solidFill>
                <a:effectLst>
                  <a:outerShdw blurRad="38100" dist="38100" dir="2700000" algn="tl">
                    <a:srgbClr val="000000">
                      <a:alpha val="43137"/>
                    </a:srgbClr>
                  </a:outerShdw>
                </a:effectLst>
              </a:rPr>
              <a:t> Massage</a:t>
            </a:r>
            <a:endParaRPr lang="de-AT" sz="3200" b="1" i="1" u="sng" dirty="0">
              <a:solidFill>
                <a:schemeClr val="tx2">
                  <a:lumMod val="75000"/>
                </a:schemeClr>
              </a:solidFill>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107504"/>
            <a:ext cx="6480720" cy="15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212" y="114317"/>
            <a:ext cx="6264696" cy="1517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hteck 6"/>
          <p:cNvSpPr/>
          <p:nvPr/>
        </p:nvSpPr>
        <p:spPr>
          <a:xfrm>
            <a:off x="317212" y="6300192"/>
            <a:ext cx="6264696" cy="1785104"/>
          </a:xfrm>
          <a:prstGeom prst="rect">
            <a:avLst/>
          </a:prstGeom>
        </p:spPr>
        <p:txBody>
          <a:bodyPr wrap="square">
            <a:spAutoFit/>
          </a:bodyPr>
          <a:lstStyle/>
          <a:p>
            <a:r>
              <a:rPr lang="de-AT" sz="2000" b="1" i="1" u="sng" dirty="0">
                <a:solidFill>
                  <a:schemeClr val="tx2">
                    <a:lumMod val="75000"/>
                  </a:schemeClr>
                </a:solidFill>
              </a:rPr>
              <a:t>Fußzonenreflexmassage und </a:t>
            </a:r>
            <a:r>
              <a:rPr lang="de-AT" sz="2000" b="1" i="1" u="sng" dirty="0" smtClean="0">
                <a:solidFill>
                  <a:schemeClr val="tx2">
                    <a:lumMod val="75000"/>
                  </a:schemeClr>
                </a:solidFill>
              </a:rPr>
              <a:t>Handreflexzonenmassage</a:t>
            </a:r>
          </a:p>
          <a:p>
            <a:endParaRPr lang="de-AT" b="1" i="1" dirty="0">
              <a:solidFill>
                <a:schemeClr val="tx2">
                  <a:lumMod val="75000"/>
                </a:schemeClr>
              </a:solidFill>
            </a:endParaRPr>
          </a:p>
          <a:p>
            <a:r>
              <a:rPr lang="de-AT" b="1" i="1" dirty="0">
                <a:solidFill>
                  <a:schemeClr val="tx2">
                    <a:lumMod val="75000"/>
                  </a:schemeClr>
                </a:solidFill>
              </a:rPr>
              <a:t> Über Hände und Füße und über die Reflexzonen am Ohr ist unser ganzer Körper beeinflussbar - nicht nur die Muskeln und das darüber liegende Gewebe, sondern auch die inneren Organe</a:t>
            </a:r>
            <a:r>
              <a:rPr lang="de-AT" dirty="0"/>
              <a:t>.</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459" y="3851920"/>
            <a:ext cx="5256584" cy="207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821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107504"/>
            <a:ext cx="3168352" cy="15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232" y="141001"/>
            <a:ext cx="2952328" cy="1517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el 1"/>
          <p:cNvSpPr>
            <a:spLocks noGrp="1"/>
          </p:cNvSpPr>
          <p:nvPr>
            <p:ph type="title"/>
          </p:nvPr>
        </p:nvSpPr>
        <p:spPr>
          <a:xfrm>
            <a:off x="3573016" y="167679"/>
            <a:ext cx="2942084" cy="1524000"/>
          </a:xfrm>
        </p:spPr>
        <p:txBody>
          <a:bodyPr>
            <a:normAutofit/>
          </a:bodyPr>
          <a:lstStyle/>
          <a:p>
            <a:r>
              <a:rPr lang="de-AT" sz="3200" b="1" i="1" u="sng" dirty="0" smtClean="0">
                <a:solidFill>
                  <a:schemeClr val="tx2">
                    <a:lumMod val="75000"/>
                  </a:schemeClr>
                </a:solidFill>
                <a:effectLst>
                  <a:outerShdw blurRad="38100" dist="38100" dir="2700000" algn="tl">
                    <a:srgbClr val="000000">
                      <a:alpha val="43137"/>
                    </a:srgbClr>
                  </a:outerShdw>
                </a:effectLst>
              </a:rPr>
              <a:t>Preisliste</a:t>
            </a:r>
            <a:endParaRPr lang="de-AT" sz="3200" b="1" i="1" u="sng" dirty="0">
              <a:solidFill>
                <a:schemeClr val="tx2">
                  <a:lumMod val="75000"/>
                </a:schemeClr>
              </a:solidFill>
              <a:effectLst>
                <a:outerShdw blurRad="38100" dist="38100" dir="2700000" algn="tl">
                  <a:srgbClr val="000000">
                    <a:alpha val="43137"/>
                  </a:srgbClr>
                </a:outerShdw>
              </a:effectLst>
            </a:endParaRPr>
          </a:p>
        </p:txBody>
      </p:sp>
      <p:sp>
        <p:nvSpPr>
          <p:cNvPr id="3" name="Rechteck 2"/>
          <p:cNvSpPr/>
          <p:nvPr/>
        </p:nvSpPr>
        <p:spPr>
          <a:xfrm>
            <a:off x="332656" y="1835696"/>
            <a:ext cx="6264696" cy="70567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de-AT" b="1" i="1" dirty="0">
                <a:solidFill>
                  <a:srgbClr val="C00000"/>
                </a:solidFill>
              </a:rPr>
              <a:t>Klassische </a:t>
            </a:r>
            <a:r>
              <a:rPr lang="de-AT" b="1" i="1" dirty="0" smtClean="0">
                <a:solidFill>
                  <a:srgbClr val="C00000"/>
                </a:solidFill>
              </a:rPr>
              <a:t>Massage           ca. 45Min.          €  45,00.-                 </a:t>
            </a:r>
          </a:p>
          <a:p>
            <a:pPr marL="285750" indent="-285750">
              <a:buFont typeface="Arial" pitchFamily="34" charset="0"/>
              <a:buChar char="•"/>
            </a:pPr>
            <a:r>
              <a:rPr lang="de-AT" b="1" i="1" dirty="0" smtClean="0">
                <a:solidFill>
                  <a:srgbClr val="C00000"/>
                </a:solidFill>
              </a:rPr>
              <a:t>Klassisch Teilkörper           ca. 25 Min.          €  31,00.-</a:t>
            </a:r>
            <a:endParaRPr lang="de-AT" b="1" i="1" dirty="0">
              <a:solidFill>
                <a:srgbClr val="C00000"/>
              </a:solidFill>
            </a:endParaRPr>
          </a:p>
          <a:p>
            <a:pPr marL="285750" indent="-285750">
              <a:buFont typeface="Arial" pitchFamily="34" charset="0"/>
              <a:buChar char="•"/>
            </a:pPr>
            <a:r>
              <a:rPr lang="de-AT" b="1" i="1" dirty="0">
                <a:solidFill>
                  <a:srgbClr val="C00000"/>
                </a:solidFill>
              </a:rPr>
              <a:t>Fußreflexzonen Massage </a:t>
            </a:r>
            <a:r>
              <a:rPr lang="de-AT" b="1" i="1" dirty="0" smtClean="0">
                <a:solidFill>
                  <a:srgbClr val="C00000"/>
                </a:solidFill>
              </a:rPr>
              <a:t>ca. 30 Min.          €  34,00.-</a:t>
            </a:r>
            <a:endParaRPr lang="de-AT" b="1" i="1" dirty="0">
              <a:solidFill>
                <a:srgbClr val="C00000"/>
              </a:solidFill>
            </a:endParaRPr>
          </a:p>
          <a:p>
            <a:pPr marL="285750" indent="-285750">
              <a:buFont typeface="Arial" pitchFamily="34" charset="0"/>
              <a:buChar char="•"/>
            </a:pPr>
            <a:r>
              <a:rPr lang="de-AT" b="1" i="1" dirty="0">
                <a:solidFill>
                  <a:srgbClr val="C00000"/>
                </a:solidFill>
              </a:rPr>
              <a:t>Akupunktur </a:t>
            </a:r>
            <a:r>
              <a:rPr lang="de-AT" b="1" i="1" dirty="0" smtClean="0">
                <a:solidFill>
                  <a:srgbClr val="C00000"/>
                </a:solidFill>
              </a:rPr>
              <a:t>Massage       ca. 30 Min.          €  34,00.-</a:t>
            </a:r>
            <a:endParaRPr lang="de-AT" b="1" i="1" dirty="0">
              <a:solidFill>
                <a:srgbClr val="C00000"/>
              </a:solidFill>
            </a:endParaRPr>
          </a:p>
          <a:p>
            <a:pPr marL="285750" indent="-285750">
              <a:buFont typeface="Arial" pitchFamily="34" charset="0"/>
              <a:buChar char="•"/>
            </a:pPr>
            <a:r>
              <a:rPr lang="de-AT" b="1" i="1" dirty="0">
                <a:solidFill>
                  <a:srgbClr val="C00000"/>
                </a:solidFill>
              </a:rPr>
              <a:t>Lymphdrainage n. </a:t>
            </a:r>
            <a:r>
              <a:rPr lang="de-AT" b="1" i="1" dirty="0" err="1" smtClean="0">
                <a:solidFill>
                  <a:srgbClr val="C00000"/>
                </a:solidFill>
              </a:rPr>
              <a:t>Voda</a:t>
            </a:r>
            <a:r>
              <a:rPr lang="de-AT" b="1" i="1" dirty="0" smtClean="0">
                <a:solidFill>
                  <a:srgbClr val="C00000"/>
                </a:solidFill>
              </a:rPr>
              <a:t>   ca. 30 Min.          €  34,00.-</a:t>
            </a:r>
          </a:p>
          <a:p>
            <a:pPr marL="285750" indent="-285750">
              <a:buFont typeface="Arial" pitchFamily="34" charset="0"/>
              <a:buChar char="•"/>
            </a:pPr>
            <a:r>
              <a:rPr lang="de-AT" b="1" i="1" dirty="0">
                <a:solidFill>
                  <a:srgbClr val="C00000"/>
                </a:solidFill>
              </a:rPr>
              <a:t>Lymphdrainage n. </a:t>
            </a:r>
            <a:r>
              <a:rPr lang="de-AT" b="1" i="1" dirty="0" err="1">
                <a:solidFill>
                  <a:srgbClr val="C00000"/>
                </a:solidFill>
              </a:rPr>
              <a:t>Voda</a:t>
            </a:r>
            <a:r>
              <a:rPr lang="de-AT" b="1" i="1" dirty="0">
                <a:solidFill>
                  <a:srgbClr val="C00000"/>
                </a:solidFill>
              </a:rPr>
              <a:t> </a:t>
            </a:r>
            <a:r>
              <a:rPr lang="de-AT" b="1" i="1" dirty="0" smtClean="0">
                <a:solidFill>
                  <a:srgbClr val="C00000"/>
                </a:solidFill>
              </a:rPr>
              <a:t>  ca. 60 Min.          €  68,00.-</a:t>
            </a:r>
            <a:endParaRPr lang="de-AT" b="1" i="1" dirty="0">
              <a:solidFill>
                <a:srgbClr val="C00000"/>
              </a:solidFill>
            </a:endParaRPr>
          </a:p>
          <a:p>
            <a:pPr marL="285750" indent="-285750">
              <a:buFont typeface="Arial" pitchFamily="34" charset="0"/>
              <a:buChar char="•"/>
            </a:pPr>
            <a:r>
              <a:rPr lang="de-AT" b="1" i="1" dirty="0" smtClean="0">
                <a:solidFill>
                  <a:srgbClr val="FF0000"/>
                </a:solidFill>
              </a:rPr>
              <a:t>Sportmassage                    ca. 30 Min.          €  33,00.-</a:t>
            </a:r>
            <a:endParaRPr lang="de-AT" b="1" i="1" dirty="0">
              <a:solidFill>
                <a:srgbClr val="FF0000"/>
              </a:solidFill>
            </a:endParaRPr>
          </a:p>
          <a:p>
            <a:pPr marL="285750" indent="-285750">
              <a:buFont typeface="Arial" pitchFamily="34" charset="0"/>
              <a:buChar char="•"/>
            </a:pPr>
            <a:r>
              <a:rPr lang="de-AT" b="1" i="1" dirty="0">
                <a:solidFill>
                  <a:srgbClr val="FF0000"/>
                </a:solidFill>
              </a:rPr>
              <a:t>Dorn-</a:t>
            </a:r>
            <a:r>
              <a:rPr lang="de-AT" b="1" i="1" dirty="0" err="1">
                <a:solidFill>
                  <a:srgbClr val="FF0000"/>
                </a:solidFill>
              </a:rPr>
              <a:t>Breuss</a:t>
            </a:r>
            <a:r>
              <a:rPr lang="de-AT" b="1" i="1" dirty="0">
                <a:solidFill>
                  <a:srgbClr val="FF0000"/>
                </a:solidFill>
              </a:rPr>
              <a:t> </a:t>
            </a:r>
            <a:r>
              <a:rPr lang="de-AT" b="1" i="1" dirty="0" smtClean="0">
                <a:solidFill>
                  <a:srgbClr val="FF0000"/>
                </a:solidFill>
              </a:rPr>
              <a:t>Massage      ca. 30 Min.          €  35,00.-</a:t>
            </a:r>
          </a:p>
          <a:p>
            <a:pPr marL="285750" indent="-285750">
              <a:buFont typeface="Arial" pitchFamily="34" charset="0"/>
              <a:buChar char="•"/>
            </a:pPr>
            <a:r>
              <a:rPr lang="de-AT" b="1" i="1" dirty="0">
                <a:solidFill>
                  <a:srgbClr val="FF0000"/>
                </a:solidFill>
              </a:rPr>
              <a:t>Dorn-</a:t>
            </a:r>
            <a:r>
              <a:rPr lang="de-AT" b="1" i="1" dirty="0" err="1">
                <a:solidFill>
                  <a:srgbClr val="FF0000"/>
                </a:solidFill>
              </a:rPr>
              <a:t>Breuss</a:t>
            </a:r>
            <a:r>
              <a:rPr lang="de-AT" b="1" i="1" dirty="0">
                <a:solidFill>
                  <a:srgbClr val="FF0000"/>
                </a:solidFill>
              </a:rPr>
              <a:t> </a:t>
            </a:r>
            <a:r>
              <a:rPr lang="de-AT" b="1" i="1" dirty="0" smtClean="0">
                <a:solidFill>
                  <a:srgbClr val="FF0000"/>
                </a:solidFill>
              </a:rPr>
              <a:t>Massage      ca. 60 Min.          €  68,00.-</a:t>
            </a:r>
            <a:endParaRPr lang="de-AT" b="1" i="1" dirty="0">
              <a:solidFill>
                <a:srgbClr val="FF0000"/>
              </a:solidFill>
            </a:endParaRPr>
          </a:p>
          <a:p>
            <a:pPr marL="285750" indent="-285750">
              <a:buFont typeface="Arial" pitchFamily="34" charset="0"/>
              <a:buChar char="•"/>
            </a:pPr>
            <a:r>
              <a:rPr lang="de-AT" b="1" i="1" dirty="0" err="1">
                <a:solidFill>
                  <a:schemeClr val="tx2">
                    <a:lumMod val="75000"/>
                  </a:schemeClr>
                </a:solidFill>
              </a:rPr>
              <a:t>Lomi</a:t>
            </a:r>
            <a:r>
              <a:rPr lang="de-AT" b="1" i="1" dirty="0">
                <a:solidFill>
                  <a:schemeClr val="tx2">
                    <a:lumMod val="75000"/>
                  </a:schemeClr>
                </a:solidFill>
              </a:rPr>
              <a:t> </a:t>
            </a:r>
            <a:r>
              <a:rPr lang="de-AT" b="1" i="1" dirty="0" err="1">
                <a:solidFill>
                  <a:schemeClr val="tx2">
                    <a:lumMod val="75000"/>
                  </a:schemeClr>
                </a:solidFill>
              </a:rPr>
              <a:t>Lomi</a:t>
            </a:r>
            <a:r>
              <a:rPr lang="de-AT" b="1" i="1" dirty="0">
                <a:solidFill>
                  <a:schemeClr val="tx2">
                    <a:lumMod val="75000"/>
                  </a:schemeClr>
                </a:solidFill>
              </a:rPr>
              <a:t> </a:t>
            </a:r>
            <a:r>
              <a:rPr lang="de-AT" b="1" i="1" dirty="0" err="1" smtClean="0">
                <a:solidFill>
                  <a:schemeClr val="tx2">
                    <a:lumMod val="75000"/>
                  </a:schemeClr>
                </a:solidFill>
              </a:rPr>
              <a:t>Nui</a:t>
            </a:r>
            <a:r>
              <a:rPr lang="de-AT" b="1" i="1" dirty="0" smtClean="0">
                <a:solidFill>
                  <a:schemeClr val="tx2">
                    <a:lumMod val="75000"/>
                  </a:schemeClr>
                </a:solidFill>
              </a:rPr>
              <a:t>                    ca. 60 Min.          €  90,00.-</a:t>
            </a:r>
          </a:p>
          <a:p>
            <a:pPr marL="285750" indent="-285750">
              <a:buFont typeface="Arial" pitchFamily="34" charset="0"/>
              <a:buChar char="•"/>
            </a:pPr>
            <a:r>
              <a:rPr lang="de-AT" b="1" i="1" dirty="0" err="1">
                <a:solidFill>
                  <a:schemeClr val="tx2">
                    <a:lumMod val="75000"/>
                  </a:schemeClr>
                </a:solidFill>
              </a:rPr>
              <a:t>Lomi</a:t>
            </a:r>
            <a:r>
              <a:rPr lang="de-AT" b="1" i="1" dirty="0">
                <a:solidFill>
                  <a:schemeClr val="tx2">
                    <a:lumMod val="75000"/>
                  </a:schemeClr>
                </a:solidFill>
              </a:rPr>
              <a:t> </a:t>
            </a:r>
            <a:r>
              <a:rPr lang="de-AT" b="1" i="1" dirty="0" err="1">
                <a:solidFill>
                  <a:schemeClr val="tx2">
                    <a:lumMod val="75000"/>
                  </a:schemeClr>
                </a:solidFill>
              </a:rPr>
              <a:t>Lomi</a:t>
            </a:r>
            <a:r>
              <a:rPr lang="de-AT" b="1" i="1" dirty="0">
                <a:solidFill>
                  <a:schemeClr val="tx2">
                    <a:lumMod val="75000"/>
                  </a:schemeClr>
                </a:solidFill>
              </a:rPr>
              <a:t> </a:t>
            </a:r>
            <a:r>
              <a:rPr lang="de-AT" b="1" i="1" dirty="0" err="1" smtClean="0">
                <a:solidFill>
                  <a:schemeClr val="tx2">
                    <a:lumMod val="75000"/>
                  </a:schemeClr>
                </a:solidFill>
              </a:rPr>
              <a:t>Nui</a:t>
            </a:r>
            <a:r>
              <a:rPr lang="de-AT" b="1" i="1" dirty="0" smtClean="0">
                <a:solidFill>
                  <a:schemeClr val="tx2">
                    <a:lumMod val="75000"/>
                  </a:schemeClr>
                </a:solidFill>
              </a:rPr>
              <a:t>                    ca. 90 Min.         € 120,00.-</a:t>
            </a:r>
            <a:endParaRPr lang="de-AT" b="1" i="1" dirty="0">
              <a:solidFill>
                <a:schemeClr val="tx2">
                  <a:lumMod val="75000"/>
                </a:schemeClr>
              </a:solidFill>
            </a:endParaRPr>
          </a:p>
          <a:p>
            <a:pPr marL="285750" indent="-285750">
              <a:buFont typeface="Arial" pitchFamily="34" charset="0"/>
              <a:buChar char="•"/>
            </a:pPr>
            <a:r>
              <a:rPr lang="de-AT" b="1" i="1" dirty="0" err="1" smtClean="0">
                <a:solidFill>
                  <a:srgbClr val="C00000"/>
                </a:solidFill>
              </a:rPr>
              <a:t>Triggerpointmassage</a:t>
            </a:r>
            <a:r>
              <a:rPr lang="de-AT" b="1" i="1" dirty="0" smtClean="0">
                <a:solidFill>
                  <a:srgbClr val="C00000"/>
                </a:solidFill>
              </a:rPr>
              <a:t>       ca. 30 Min.          €  34,00.-</a:t>
            </a:r>
            <a:endParaRPr lang="de-AT" b="1" i="1" dirty="0">
              <a:solidFill>
                <a:srgbClr val="C00000"/>
              </a:solidFill>
            </a:endParaRPr>
          </a:p>
          <a:p>
            <a:pPr marL="285750" indent="-285750">
              <a:buFont typeface="Arial" pitchFamily="34" charset="0"/>
              <a:buChar char="•"/>
            </a:pPr>
            <a:r>
              <a:rPr lang="de-AT" b="1" i="1" dirty="0" smtClean="0">
                <a:solidFill>
                  <a:srgbClr val="FF0000"/>
                </a:solidFill>
              </a:rPr>
              <a:t>Honigmassage                   ca. 30 Min.          €  40,00.-</a:t>
            </a:r>
            <a:endParaRPr lang="de-AT" b="1" i="1" dirty="0">
              <a:solidFill>
                <a:srgbClr val="FF0000"/>
              </a:solidFill>
            </a:endParaRPr>
          </a:p>
          <a:p>
            <a:endParaRPr lang="de-AT" b="1" i="1" dirty="0">
              <a:solidFill>
                <a:schemeClr val="tx2">
                  <a:lumMod val="75000"/>
                </a:schemeClr>
              </a:solidFill>
            </a:endParaRPr>
          </a:p>
          <a:p>
            <a:pPr>
              <a:buFont typeface="Wingdings" pitchFamily="2" charset="2"/>
              <a:buChar char="Ø"/>
            </a:pPr>
            <a:r>
              <a:rPr lang="de-AT" b="1" i="1" dirty="0">
                <a:solidFill>
                  <a:srgbClr val="C00000"/>
                </a:solidFill>
              </a:rPr>
              <a:t>Laser </a:t>
            </a:r>
            <a:r>
              <a:rPr lang="de-AT" b="1" i="1" dirty="0" smtClean="0">
                <a:solidFill>
                  <a:srgbClr val="C00000"/>
                </a:solidFill>
              </a:rPr>
              <a:t>Behandlung                    pro Min.           €   2,00.-</a:t>
            </a:r>
            <a:endParaRPr lang="de-AT" b="1" i="1" dirty="0">
              <a:solidFill>
                <a:srgbClr val="C00000"/>
              </a:solidFill>
            </a:endParaRPr>
          </a:p>
          <a:p>
            <a:pPr>
              <a:buFont typeface="Wingdings" pitchFamily="2" charset="2"/>
              <a:buChar char="Ø"/>
            </a:pPr>
            <a:r>
              <a:rPr lang="de-AT" b="1" i="1" dirty="0" err="1">
                <a:solidFill>
                  <a:srgbClr val="C00000"/>
                </a:solidFill>
              </a:rPr>
              <a:t>Relux</a:t>
            </a:r>
            <a:r>
              <a:rPr lang="de-AT" b="1" i="1" dirty="0">
                <a:solidFill>
                  <a:srgbClr val="C00000"/>
                </a:solidFill>
              </a:rPr>
              <a:t> Tiefenstrahler </a:t>
            </a:r>
            <a:r>
              <a:rPr lang="de-AT" b="1" i="1" dirty="0" err="1" smtClean="0">
                <a:solidFill>
                  <a:srgbClr val="C00000"/>
                </a:solidFill>
              </a:rPr>
              <a:t>Beh</a:t>
            </a:r>
            <a:r>
              <a:rPr lang="de-AT" b="1" i="1" dirty="0" smtClean="0">
                <a:solidFill>
                  <a:srgbClr val="C00000"/>
                </a:solidFill>
              </a:rPr>
              <a:t>.   ca. 30 Min.          €  30,00.-</a:t>
            </a:r>
            <a:endParaRPr lang="de-AT" b="1" i="1" dirty="0">
              <a:solidFill>
                <a:srgbClr val="C00000"/>
              </a:solidFill>
            </a:endParaRPr>
          </a:p>
          <a:p>
            <a:pPr>
              <a:buFont typeface="Wingdings" pitchFamily="2" charset="2"/>
              <a:buChar char="Ø"/>
            </a:pPr>
            <a:r>
              <a:rPr lang="de-AT" b="1" i="1" dirty="0">
                <a:solidFill>
                  <a:schemeClr val="tx2">
                    <a:lumMod val="75000"/>
                  </a:schemeClr>
                </a:solidFill>
              </a:rPr>
              <a:t>Magnetfeld </a:t>
            </a:r>
            <a:r>
              <a:rPr lang="de-AT" b="1" i="1" dirty="0" smtClean="0">
                <a:solidFill>
                  <a:schemeClr val="tx2">
                    <a:lumMod val="75000"/>
                  </a:schemeClr>
                </a:solidFill>
              </a:rPr>
              <a:t>Behandlung    ca. 25 Min.          €  15,00.-</a:t>
            </a:r>
            <a:endParaRPr lang="de-AT" b="1" i="1" dirty="0">
              <a:solidFill>
                <a:schemeClr val="tx2">
                  <a:lumMod val="75000"/>
                </a:schemeClr>
              </a:solidFill>
            </a:endParaRPr>
          </a:p>
          <a:p>
            <a:pPr>
              <a:buFont typeface="Wingdings" pitchFamily="2" charset="2"/>
              <a:buChar char="Ø"/>
            </a:pPr>
            <a:endParaRPr lang="de-AT" b="1" i="1" dirty="0">
              <a:solidFill>
                <a:schemeClr val="tx2">
                  <a:lumMod val="75000"/>
                </a:schemeClr>
              </a:solidFill>
            </a:endParaRPr>
          </a:p>
          <a:p>
            <a:pPr>
              <a:buFont typeface="Wingdings" pitchFamily="2" charset="2"/>
              <a:buChar char="v"/>
            </a:pPr>
            <a:r>
              <a:rPr lang="de-AT" b="1" i="1" dirty="0">
                <a:solidFill>
                  <a:schemeClr val="tx2">
                    <a:lumMod val="75000"/>
                  </a:schemeClr>
                </a:solidFill>
              </a:rPr>
              <a:t>Wirbelsäulen </a:t>
            </a:r>
            <a:r>
              <a:rPr lang="de-AT" b="1" i="1" dirty="0" smtClean="0">
                <a:solidFill>
                  <a:schemeClr val="tx2">
                    <a:lumMod val="75000"/>
                  </a:schemeClr>
                </a:solidFill>
              </a:rPr>
              <a:t>Training                                     n. </a:t>
            </a:r>
            <a:r>
              <a:rPr lang="de-AT" b="1" i="1" dirty="0" err="1" smtClean="0">
                <a:solidFill>
                  <a:schemeClr val="tx2">
                    <a:lumMod val="75000"/>
                  </a:schemeClr>
                </a:solidFill>
              </a:rPr>
              <a:t>Vereinb</a:t>
            </a:r>
            <a:r>
              <a:rPr lang="de-AT" b="1" i="1" dirty="0" smtClean="0">
                <a:solidFill>
                  <a:schemeClr val="tx2">
                    <a:lumMod val="75000"/>
                  </a:schemeClr>
                </a:solidFill>
              </a:rPr>
              <a:t>. </a:t>
            </a:r>
            <a:endParaRPr lang="de-AT" b="1" i="1" dirty="0">
              <a:solidFill>
                <a:schemeClr val="tx2">
                  <a:lumMod val="75000"/>
                </a:schemeClr>
              </a:solidFill>
            </a:endParaRPr>
          </a:p>
          <a:p>
            <a:pPr>
              <a:buFont typeface="Wingdings" pitchFamily="2" charset="2"/>
              <a:buChar char="v"/>
            </a:pPr>
            <a:r>
              <a:rPr lang="de-AT" b="1" i="1" dirty="0">
                <a:solidFill>
                  <a:schemeClr val="tx2">
                    <a:lumMod val="75000"/>
                  </a:schemeClr>
                </a:solidFill>
              </a:rPr>
              <a:t>TRX </a:t>
            </a:r>
            <a:r>
              <a:rPr lang="de-AT" b="1" i="1" dirty="0" smtClean="0">
                <a:solidFill>
                  <a:schemeClr val="tx2">
                    <a:lumMod val="75000"/>
                  </a:schemeClr>
                </a:solidFill>
              </a:rPr>
              <a:t>Training  n. </a:t>
            </a:r>
            <a:r>
              <a:rPr lang="de-AT" b="1" i="1" dirty="0" err="1" smtClean="0">
                <a:solidFill>
                  <a:schemeClr val="tx2">
                    <a:lumMod val="75000"/>
                  </a:schemeClr>
                </a:solidFill>
              </a:rPr>
              <a:t>Vereinb</a:t>
            </a:r>
            <a:r>
              <a:rPr lang="de-AT" b="1" i="1" dirty="0" smtClean="0">
                <a:solidFill>
                  <a:schemeClr val="tx2">
                    <a:lumMod val="75000"/>
                  </a:schemeClr>
                </a:solidFill>
              </a:rPr>
              <a:t>.                                 n. </a:t>
            </a:r>
            <a:r>
              <a:rPr lang="de-AT" b="1" i="1" dirty="0" err="1" smtClean="0">
                <a:solidFill>
                  <a:schemeClr val="tx2">
                    <a:lumMod val="75000"/>
                  </a:schemeClr>
                </a:solidFill>
              </a:rPr>
              <a:t>Vereinb</a:t>
            </a:r>
            <a:r>
              <a:rPr lang="de-AT" b="1" i="1" dirty="0" smtClean="0">
                <a:solidFill>
                  <a:schemeClr val="tx2">
                    <a:lumMod val="75000"/>
                  </a:schemeClr>
                </a:solidFill>
              </a:rPr>
              <a:t>.</a:t>
            </a:r>
            <a:endParaRPr lang="de-AT" b="1" i="1" dirty="0">
              <a:solidFill>
                <a:schemeClr val="tx2">
                  <a:lumMod val="75000"/>
                </a:schemeClr>
              </a:solidFill>
            </a:endParaRPr>
          </a:p>
          <a:p>
            <a:pPr>
              <a:buFont typeface="Wingdings" pitchFamily="2" charset="2"/>
              <a:buChar char="v"/>
            </a:pPr>
            <a:r>
              <a:rPr lang="de-AT" b="1" i="1" dirty="0">
                <a:solidFill>
                  <a:schemeClr val="tx2">
                    <a:lumMod val="75000"/>
                  </a:schemeClr>
                </a:solidFill>
              </a:rPr>
              <a:t>Leistungstest (Laktat</a:t>
            </a:r>
            <a:r>
              <a:rPr lang="de-AT" b="1" i="1" dirty="0" smtClean="0">
                <a:solidFill>
                  <a:schemeClr val="tx2">
                    <a:lumMod val="75000"/>
                  </a:schemeClr>
                </a:solidFill>
              </a:rPr>
              <a:t>)  Ergometer                 €  70,00.-  </a:t>
            </a:r>
            <a:endParaRPr lang="de-AT" b="1" i="1" dirty="0">
              <a:solidFill>
                <a:schemeClr val="tx2">
                  <a:lumMod val="75000"/>
                </a:schemeClr>
              </a:solidFill>
            </a:endParaRPr>
          </a:p>
          <a:p>
            <a:pPr>
              <a:buFont typeface="Wingdings" pitchFamily="2" charset="2"/>
              <a:buChar char="v"/>
            </a:pPr>
            <a:r>
              <a:rPr lang="de-AT" b="1" i="1" dirty="0">
                <a:solidFill>
                  <a:schemeClr val="tx2">
                    <a:lumMod val="75000"/>
                  </a:schemeClr>
                </a:solidFill>
              </a:rPr>
              <a:t>Sturzprävention </a:t>
            </a:r>
            <a:r>
              <a:rPr lang="de-AT" b="1" i="1" dirty="0" smtClean="0">
                <a:solidFill>
                  <a:schemeClr val="tx2">
                    <a:lumMod val="75000"/>
                  </a:schemeClr>
                </a:solidFill>
              </a:rPr>
              <a:t>Training                                n. </a:t>
            </a:r>
            <a:r>
              <a:rPr lang="de-AT" b="1" i="1" dirty="0" err="1" smtClean="0">
                <a:solidFill>
                  <a:schemeClr val="tx2">
                    <a:lumMod val="75000"/>
                  </a:schemeClr>
                </a:solidFill>
              </a:rPr>
              <a:t>Vereinb</a:t>
            </a:r>
            <a:r>
              <a:rPr lang="de-AT" b="1" i="1" dirty="0" smtClean="0">
                <a:solidFill>
                  <a:schemeClr val="tx2">
                    <a:lumMod val="75000"/>
                  </a:schemeClr>
                </a:solidFill>
              </a:rPr>
              <a:t>.</a:t>
            </a:r>
          </a:p>
          <a:p>
            <a:r>
              <a:rPr lang="de-AT" b="1" i="1" dirty="0">
                <a:solidFill>
                  <a:schemeClr val="tx2">
                    <a:lumMod val="75000"/>
                  </a:schemeClr>
                </a:solidFill>
              </a:rPr>
              <a:t> </a:t>
            </a:r>
          </a:p>
          <a:p>
            <a:r>
              <a:rPr lang="de-AT" b="1" i="1" u="sng" dirty="0" smtClean="0">
                <a:solidFill>
                  <a:srgbClr val="C00000"/>
                </a:solidFill>
              </a:rPr>
              <a:t>Rot </a:t>
            </a:r>
            <a:r>
              <a:rPr lang="de-AT" b="1" i="1" u="sng" dirty="0" err="1" smtClean="0">
                <a:solidFill>
                  <a:srgbClr val="C00000"/>
                </a:solidFill>
              </a:rPr>
              <a:t>makierte</a:t>
            </a:r>
            <a:r>
              <a:rPr lang="de-AT" b="1" i="1" u="sng" dirty="0" smtClean="0">
                <a:solidFill>
                  <a:srgbClr val="C00000"/>
                </a:solidFill>
              </a:rPr>
              <a:t> Behandlungen im Studio Vöcklabruck machbar. </a:t>
            </a:r>
            <a:r>
              <a:rPr lang="de-AT" b="1" i="1" u="sng" dirty="0" smtClean="0">
                <a:solidFill>
                  <a:schemeClr val="tx2">
                    <a:lumMod val="75000"/>
                  </a:schemeClr>
                </a:solidFill>
              </a:rPr>
              <a:t>Gültig bis  30 Juni 2013 !!!</a:t>
            </a:r>
            <a:endParaRPr lang="de-AT" b="1" i="1" u="sng" dirty="0" smtClean="0">
              <a:solidFill>
                <a:srgbClr val="C00000"/>
              </a:solidFill>
            </a:endParaRPr>
          </a:p>
          <a:p>
            <a:endParaRPr lang="de-AT" b="1" i="1" dirty="0">
              <a:solidFill>
                <a:schemeClr val="tx2">
                  <a:lumMod val="75000"/>
                </a:schemeClr>
              </a:solidFill>
            </a:endParaRPr>
          </a:p>
        </p:txBody>
      </p:sp>
      <p:pic>
        <p:nvPicPr>
          <p:cNvPr id="7" name="Grafik 6" descr="Delta logo vektor.eps"/>
          <p:cNvPicPr>
            <a:picLocks noChangeAspect="1"/>
          </p:cNvPicPr>
          <p:nvPr/>
        </p:nvPicPr>
        <p:blipFill>
          <a:blip r:embed="rId4" cstate="print"/>
          <a:stretch>
            <a:fillRect/>
          </a:stretch>
        </p:blipFill>
        <p:spPr>
          <a:xfrm>
            <a:off x="2852936" y="1115616"/>
            <a:ext cx="2016224" cy="680075"/>
          </a:xfrm>
          <a:prstGeom prst="rect">
            <a:avLst/>
          </a:prstGeom>
        </p:spPr>
      </p:pic>
    </p:spTree>
    <p:extLst>
      <p:ext uri="{BB962C8B-B14F-4D97-AF65-F5344CB8AC3E}">
        <p14:creationId xmlns:p14="http://schemas.microsoft.com/office/powerpoint/2010/main" xmlns="" val="428750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427" y="249014"/>
            <a:ext cx="2952328" cy="1517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632" y="179512"/>
            <a:ext cx="4066480"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427" y="300667"/>
            <a:ext cx="4154725" cy="1517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hteck 9"/>
          <p:cNvSpPr/>
          <p:nvPr/>
        </p:nvSpPr>
        <p:spPr>
          <a:xfrm>
            <a:off x="144016" y="2195736"/>
            <a:ext cx="6597352" cy="6878806"/>
          </a:xfrm>
          <a:prstGeom prst="rect">
            <a:avLst/>
          </a:prstGeom>
        </p:spPr>
        <p:txBody>
          <a:bodyPr wrap="square">
            <a:spAutoFit/>
          </a:bodyPr>
          <a:lstStyle/>
          <a:p>
            <a:r>
              <a:rPr lang="de-AT" b="1" i="1" u="sng" dirty="0">
                <a:solidFill>
                  <a:schemeClr val="tx2">
                    <a:lumMod val="75000"/>
                  </a:schemeClr>
                </a:solidFill>
              </a:rPr>
              <a:t>Über mich</a:t>
            </a:r>
          </a:p>
          <a:p>
            <a:r>
              <a:rPr lang="de-AT" b="1" i="1" dirty="0">
                <a:solidFill>
                  <a:schemeClr val="tx2">
                    <a:lumMod val="75000"/>
                  </a:schemeClr>
                </a:solidFill>
              </a:rPr>
              <a:t> </a:t>
            </a:r>
          </a:p>
          <a:p>
            <a:r>
              <a:rPr lang="de-AT" b="1" i="1" dirty="0" smtClean="0">
                <a:solidFill>
                  <a:schemeClr val="tx2">
                    <a:lumMod val="75000"/>
                  </a:schemeClr>
                </a:solidFill>
              </a:rPr>
              <a:t>Werner Schwarz, </a:t>
            </a:r>
            <a:r>
              <a:rPr lang="de-AT" b="1" i="1" dirty="0">
                <a:solidFill>
                  <a:schemeClr val="tx2">
                    <a:lumMod val="75000"/>
                  </a:schemeClr>
                </a:solidFill>
              </a:rPr>
              <a:t>geb. </a:t>
            </a:r>
            <a:r>
              <a:rPr lang="de-AT" b="1" i="1" dirty="0" smtClean="0">
                <a:solidFill>
                  <a:schemeClr val="tx2">
                    <a:lumMod val="75000"/>
                  </a:schemeClr>
                </a:solidFill>
              </a:rPr>
              <a:t>07.12.1961 in Linz</a:t>
            </a:r>
            <a:endParaRPr lang="de-AT" b="1" i="1" dirty="0">
              <a:solidFill>
                <a:schemeClr val="tx2">
                  <a:lumMod val="75000"/>
                </a:schemeClr>
              </a:solidFill>
            </a:endParaRPr>
          </a:p>
          <a:p>
            <a:r>
              <a:rPr lang="de-AT" b="1" i="1" dirty="0">
                <a:solidFill>
                  <a:schemeClr val="tx2">
                    <a:lumMod val="75000"/>
                  </a:schemeClr>
                </a:solidFill>
              </a:rPr>
              <a:t> </a:t>
            </a:r>
          </a:p>
          <a:p>
            <a:r>
              <a:rPr lang="de-AT" b="1" i="1" dirty="0">
                <a:solidFill>
                  <a:schemeClr val="tx2">
                    <a:lumMod val="75000"/>
                  </a:schemeClr>
                </a:solidFill>
              </a:rPr>
              <a:t> Telefon: +43 (0) </a:t>
            </a:r>
            <a:r>
              <a:rPr lang="de-AT" b="1" i="1" dirty="0" smtClean="0">
                <a:solidFill>
                  <a:schemeClr val="tx2">
                    <a:lumMod val="75000"/>
                  </a:schemeClr>
                </a:solidFill>
              </a:rPr>
              <a:t>664 / 44 34 385</a:t>
            </a:r>
            <a:endParaRPr lang="de-AT" b="1" i="1" dirty="0">
              <a:solidFill>
                <a:schemeClr val="tx2">
                  <a:lumMod val="75000"/>
                </a:schemeClr>
              </a:solidFill>
            </a:endParaRPr>
          </a:p>
          <a:p>
            <a:r>
              <a:rPr lang="de-AT" b="1" i="1" dirty="0">
                <a:solidFill>
                  <a:schemeClr val="tx2">
                    <a:lumMod val="75000"/>
                  </a:schemeClr>
                </a:solidFill>
              </a:rPr>
              <a:t>E-Mail</a:t>
            </a:r>
            <a:r>
              <a:rPr lang="de-AT" b="1" i="1" dirty="0" smtClean="0">
                <a:solidFill>
                  <a:schemeClr val="tx2">
                    <a:lumMod val="75000"/>
                  </a:schemeClr>
                </a:solidFill>
              </a:rPr>
              <a:t>: </a:t>
            </a:r>
            <a:r>
              <a:rPr lang="de-AT" b="1" i="1" dirty="0" smtClean="0">
                <a:solidFill>
                  <a:schemeClr val="tx2">
                    <a:lumMod val="75000"/>
                  </a:schemeClr>
                </a:solidFill>
                <a:hlinkClick r:id="rId4"/>
              </a:rPr>
              <a:t>office@delta-sport-massage.at</a:t>
            </a:r>
            <a:endParaRPr lang="de-AT" b="1" i="1" dirty="0" smtClean="0">
              <a:solidFill>
                <a:schemeClr val="tx2">
                  <a:lumMod val="75000"/>
                </a:schemeClr>
              </a:solidFill>
            </a:endParaRPr>
          </a:p>
          <a:p>
            <a:r>
              <a:rPr lang="de-AT" b="1" i="1" dirty="0" err="1" smtClean="0">
                <a:solidFill>
                  <a:schemeClr val="tx2">
                    <a:lumMod val="75000"/>
                  </a:schemeClr>
                </a:solidFill>
              </a:rPr>
              <a:t>Hompage</a:t>
            </a:r>
            <a:r>
              <a:rPr lang="de-AT" b="1" i="1" dirty="0" smtClean="0">
                <a:solidFill>
                  <a:schemeClr val="tx2">
                    <a:lumMod val="75000"/>
                  </a:schemeClr>
                </a:solidFill>
              </a:rPr>
              <a:t>: www.delta-sport-massage.at</a:t>
            </a:r>
            <a:endParaRPr lang="de-AT" b="1" i="1" dirty="0">
              <a:solidFill>
                <a:schemeClr val="tx2">
                  <a:lumMod val="75000"/>
                </a:schemeClr>
              </a:solidFill>
            </a:endParaRPr>
          </a:p>
          <a:p>
            <a:pPr>
              <a:lnSpc>
                <a:spcPct val="150000"/>
              </a:lnSpc>
            </a:pPr>
            <a:r>
              <a:rPr lang="de-AT" b="1" i="1" dirty="0">
                <a:solidFill>
                  <a:schemeClr val="tx2">
                    <a:lumMod val="75000"/>
                  </a:schemeClr>
                </a:solidFill>
              </a:rPr>
              <a:t> </a:t>
            </a:r>
            <a:r>
              <a:rPr lang="de-AT" b="1" i="1" dirty="0" smtClean="0">
                <a:solidFill>
                  <a:schemeClr val="tx2">
                    <a:lumMod val="75000"/>
                  </a:schemeClr>
                </a:solidFill>
              </a:rPr>
              <a:t>Ausgebildeter Masseur</a:t>
            </a:r>
            <a:r>
              <a:rPr lang="de-AT" b="1" i="1" dirty="0">
                <a:solidFill>
                  <a:schemeClr val="tx2">
                    <a:lumMod val="75000"/>
                  </a:schemeClr>
                </a:solidFill>
              </a:rPr>
              <a:t> </a:t>
            </a:r>
            <a:r>
              <a:rPr lang="de-AT" b="1" i="1" dirty="0" smtClean="0">
                <a:solidFill>
                  <a:schemeClr val="tx2">
                    <a:lumMod val="75000"/>
                  </a:schemeClr>
                </a:solidFill>
              </a:rPr>
              <a:t>u. Dipl. Trainer ( Fitness &amp; Präventiv)</a:t>
            </a:r>
          </a:p>
          <a:p>
            <a:r>
              <a:rPr lang="de-AT" b="1" i="1" dirty="0" smtClean="0">
                <a:solidFill>
                  <a:schemeClr val="tx2">
                    <a:lumMod val="75000"/>
                  </a:schemeClr>
                </a:solidFill>
              </a:rPr>
              <a:t>TRX - Trainer</a:t>
            </a:r>
            <a:endParaRPr lang="de-AT" b="1" i="1" dirty="0">
              <a:solidFill>
                <a:schemeClr val="tx2">
                  <a:lumMod val="75000"/>
                </a:schemeClr>
              </a:solidFill>
            </a:endParaRPr>
          </a:p>
          <a:p>
            <a:r>
              <a:rPr lang="de-AT" b="1" i="1" dirty="0">
                <a:solidFill>
                  <a:schemeClr val="tx2">
                    <a:lumMod val="75000"/>
                  </a:schemeClr>
                </a:solidFill>
              </a:rPr>
              <a:t> </a:t>
            </a:r>
            <a:r>
              <a:rPr lang="de-AT" b="1" i="1" dirty="0" smtClean="0">
                <a:solidFill>
                  <a:schemeClr val="tx2">
                    <a:lumMod val="75000"/>
                  </a:schemeClr>
                </a:solidFill>
              </a:rPr>
              <a:t>2006 </a:t>
            </a:r>
            <a:r>
              <a:rPr lang="de-AT" b="1" i="1" dirty="0">
                <a:solidFill>
                  <a:schemeClr val="tx2">
                    <a:lumMod val="75000"/>
                  </a:schemeClr>
                </a:solidFill>
              </a:rPr>
              <a:t>habe ich mich dazu entschlossen, </a:t>
            </a:r>
            <a:r>
              <a:rPr lang="de-AT" b="1" i="1" dirty="0" smtClean="0">
                <a:solidFill>
                  <a:schemeClr val="tx2">
                    <a:lumMod val="75000"/>
                  </a:schemeClr>
                </a:solidFill>
              </a:rPr>
              <a:t>mich Selbständig  zu machen.</a:t>
            </a:r>
            <a:endParaRPr lang="de-AT" b="1" i="1" dirty="0">
              <a:solidFill>
                <a:schemeClr val="tx2">
                  <a:lumMod val="75000"/>
                </a:schemeClr>
              </a:solidFill>
            </a:endParaRPr>
          </a:p>
          <a:p>
            <a:pPr>
              <a:lnSpc>
                <a:spcPct val="150000"/>
              </a:lnSpc>
            </a:pPr>
            <a:r>
              <a:rPr lang="de-AT" b="1" i="1" dirty="0">
                <a:solidFill>
                  <a:schemeClr val="tx2">
                    <a:lumMod val="75000"/>
                  </a:schemeClr>
                </a:solidFill>
              </a:rPr>
              <a:t> </a:t>
            </a:r>
            <a:r>
              <a:rPr lang="de-AT" b="1" i="1" u="sng" dirty="0" smtClean="0">
                <a:solidFill>
                  <a:schemeClr val="tx2">
                    <a:lumMod val="75000"/>
                  </a:schemeClr>
                </a:solidFill>
              </a:rPr>
              <a:t>Mein </a:t>
            </a:r>
            <a:r>
              <a:rPr lang="de-AT" b="1" i="1" u="sng" dirty="0">
                <a:solidFill>
                  <a:schemeClr val="tx2">
                    <a:lumMod val="75000"/>
                  </a:schemeClr>
                </a:solidFill>
              </a:rPr>
              <a:t>Ausbildungsweg:</a:t>
            </a:r>
          </a:p>
          <a:p>
            <a:pPr marL="285750" indent="-285750">
              <a:buFont typeface="Arial" pitchFamily="34" charset="0"/>
              <a:buChar char="•"/>
            </a:pPr>
            <a:r>
              <a:rPr lang="de-AT" b="1" i="1" dirty="0" smtClean="0">
                <a:solidFill>
                  <a:schemeClr val="tx2">
                    <a:lumMod val="75000"/>
                  </a:schemeClr>
                </a:solidFill>
              </a:rPr>
              <a:t>2-jährige </a:t>
            </a:r>
            <a:r>
              <a:rPr lang="de-AT" b="1" i="1" dirty="0">
                <a:solidFill>
                  <a:schemeClr val="tx2">
                    <a:lumMod val="75000"/>
                  </a:schemeClr>
                </a:solidFill>
              </a:rPr>
              <a:t>Ausbildung </a:t>
            </a:r>
            <a:r>
              <a:rPr lang="de-AT" b="1" i="1" dirty="0" smtClean="0">
                <a:solidFill>
                  <a:schemeClr val="tx2">
                    <a:lumMod val="75000"/>
                  </a:schemeClr>
                </a:solidFill>
              </a:rPr>
              <a:t>zum Gewerblichen Masseur</a:t>
            </a:r>
          </a:p>
          <a:p>
            <a:pPr marL="285750" indent="-285750">
              <a:buFont typeface="Arial" pitchFamily="34" charset="0"/>
              <a:buChar char="•"/>
            </a:pPr>
            <a:r>
              <a:rPr lang="de-AT" b="1" i="1" dirty="0" smtClean="0">
                <a:solidFill>
                  <a:schemeClr val="tx2">
                    <a:lumMod val="75000"/>
                  </a:schemeClr>
                </a:solidFill>
              </a:rPr>
              <a:t>3-jährige Trainerausbildung</a:t>
            </a:r>
          </a:p>
          <a:p>
            <a:pPr marL="285750" indent="-285750">
              <a:buFont typeface="Arial" pitchFamily="34" charset="0"/>
              <a:buChar char="•"/>
            </a:pPr>
            <a:r>
              <a:rPr lang="de-AT" b="1" i="1" dirty="0" smtClean="0">
                <a:solidFill>
                  <a:schemeClr val="tx2">
                    <a:lumMod val="75000"/>
                  </a:schemeClr>
                </a:solidFill>
              </a:rPr>
              <a:t>2 </a:t>
            </a:r>
            <a:r>
              <a:rPr lang="de-AT" b="1" i="1" dirty="0">
                <a:solidFill>
                  <a:schemeClr val="tx2">
                    <a:lumMod val="75000"/>
                  </a:schemeClr>
                </a:solidFill>
              </a:rPr>
              <a:t>Jahre </a:t>
            </a:r>
            <a:r>
              <a:rPr lang="de-AT" b="1" i="1" dirty="0" smtClean="0">
                <a:solidFill>
                  <a:schemeClr val="tx2">
                    <a:lumMod val="75000"/>
                  </a:schemeClr>
                </a:solidFill>
              </a:rPr>
              <a:t>bei den Eishockey Profis Black </a:t>
            </a:r>
            <a:r>
              <a:rPr lang="de-AT" b="1" i="1" dirty="0" err="1" smtClean="0">
                <a:solidFill>
                  <a:schemeClr val="tx2">
                    <a:lumMod val="75000"/>
                  </a:schemeClr>
                </a:solidFill>
              </a:rPr>
              <a:t>Wings</a:t>
            </a:r>
            <a:r>
              <a:rPr lang="de-AT" b="1" i="1" dirty="0" smtClean="0">
                <a:solidFill>
                  <a:schemeClr val="tx2">
                    <a:lumMod val="75000"/>
                  </a:schemeClr>
                </a:solidFill>
              </a:rPr>
              <a:t> Linz</a:t>
            </a:r>
            <a:endParaRPr lang="de-AT" b="1" i="1" dirty="0">
              <a:solidFill>
                <a:schemeClr val="tx2">
                  <a:lumMod val="75000"/>
                </a:schemeClr>
              </a:solidFill>
            </a:endParaRPr>
          </a:p>
          <a:p>
            <a:pPr marL="285750" indent="-285750">
              <a:buFont typeface="Arial" pitchFamily="34" charset="0"/>
              <a:buChar char="•"/>
            </a:pPr>
            <a:r>
              <a:rPr lang="de-AT" b="1" i="1" dirty="0" smtClean="0">
                <a:solidFill>
                  <a:schemeClr val="tx2">
                    <a:lumMod val="75000"/>
                  </a:schemeClr>
                </a:solidFill>
              </a:rPr>
              <a:t>Seit 4 Jahren beim </a:t>
            </a:r>
            <a:r>
              <a:rPr lang="de-AT" b="1" i="1" dirty="0" err="1" smtClean="0">
                <a:solidFill>
                  <a:schemeClr val="tx2">
                    <a:lumMod val="75000"/>
                  </a:schemeClr>
                </a:solidFill>
              </a:rPr>
              <a:t>Fussballprofi</a:t>
            </a:r>
            <a:r>
              <a:rPr lang="de-AT" b="1" i="1" dirty="0" smtClean="0">
                <a:solidFill>
                  <a:schemeClr val="tx2">
                    <a:lumMod val="75000"/>
                  </a:schemeClr>
                </a:solidFill>
              </a:rPr>
              <a:t> Klub </a:t>
            </a:r>
            <a:r>
              <a:rPr lang="de-AT" b="1" i="1" dirty="0" err="1" smtClean="0">
                <a:solidFill>
                  <a:schemeClr val="tx2">
                    <a:lumMod val="75000"/>
                  </a:schemeClr>
                </a:solidFill>
              </a:rPr>
              <a:t>Lask</a:t>
            </a:r>
            <a:r>
              <a:rPr lang="de-AT" b="1" i="1" dirty="0" smtClean="0">
                <a:solidFill>
                  <a:schemeClr val="tx2">
                    <a:lumMod val="75000"/>
                  </a:schemeClr>
                </a:solidFill>
              </a:rPr>
              <a:t> Linz</a:t>
            </a:r>
            <a:endParaRPr lang="de-AT" b="1" i="1" dirty="0">
              <a:solidFill>
                <a:schemeClr val="tx2">
                  <a:lumMod val="75000"/>
                </a:schemeClr>
              </a:solidFill>
            </a:endParaRPr>
          </a:p>
          <a:p>
            <a:pPr>
              <a:lnSpc>
                <a:spcPct val="150000"/>
              </a:lnSpc>
            </a:pPr>
            <a:r>
              <a:rPr lang="de-AT" b="1" i="1" u="sng" dirty="0" smtClean="0">
                <a:solidFill>
                  <a:schemeClr val="tx2">
                    <a:lumMod val="75000"/>
                  </a:schemeClr>
                </a:solidFill>
              </a:rPr>
              <a:t>Zusatzausbildungen:</a:t>
            </a:r>
          </a:p>
          <a:p>
            <a:r>
              <a:rPr lang="de-AT" b="1" i="1" dirty="0" err="1" smtClean="0">
                <a:solidFill>
                  <a:schemeClr val="tx2">
                    <a:lumMod val="75000"/>
                  </a:schemeClr>
                </a:solidFill>
              </a:rPr>
              <a:t>Wifi</a:t>
            </a:r>
            <a:r>
              <a:rPr lang="de-AT" b="1" i="1" dirty="0" smtClean="0">
                <a:solidFill>
                  <a:schemeClr val="tx2">
                    <a:lumMod val="75000"/>
                  </a:schemeClr>
                </a:solidFill>
              </a:rPr>
              <a:t> Linz: Unternehmerprüfung</a:t>
            </a:r>
            <a:endParaRPr lang="de-AT" b="1" i="1" dirty="0">
              <a:solidFill>
                <a:schemeClr val="tx2">
                  <a:lumMod val="75000"/>
                </a:schemeClr>
              </a:solidFill>
            </a:endParaRPr>
          </a:p>
          <a:p>
            <a:r>
              <a:rPr lang="de-AT" b="1" i="1" dirty="0" err="1" smtClean="0">
                <a:solidFill>
                  <a:schemeClr val="tx2">
                    <a:lumMod val="75000"/>
                  </a:schemeClr>
                </a:solidFill>
              </a:rPr>
              <a:t>body&amp;health</a:t>
            </a:r>
            <a:r>
              <a:rPr lang="de-AT" b="1" i="1" dirty="0" smtClean="0">
                <a:solidFill>
                  <a:schemeClr val="tx2">
                    <a:lumMod val="75000"/>
                  </a:schemeClr>
                </a:solidFill>
              </a:rPr>
              <a:t> </a:t>
            </a:r>
            <a:r>
              <a:rPr lang="de-AT" b="1" i="1" dirty="0" err="1" smtClean="0">
                <a:solidFill>
                  <a:schemeClr val="tx2">
                    <a:lumMod val="75000"/>
                  </a:schemeClr>
                </a:solidFill>
              </a:rPr>
              <a:t>academy</a:t>
            </a:r>
            <a:r>
              <a:rPr lang="de-AT" b="1" i="1" dirty="0" smtClean="0">
                <a:solidFill>
                  <a:schemeClr val="tx2">
                    <a:lumMod val="75000"/>
                  </a:schemeClr>
                </a:solidFill>
              </a:rPr>
              <a:t>: Dipl. Wirbelsäulentrainer, Sportmassage   </a:t>
            </a:r>
            <a:r>
              <a:rPr lang="de-AT" b="1" i="1" dirty="0" err="1" smtClean="0">
                <a:solidFill>
                  <a:schemeClr val="tx2">
                    <a:lumMod val="75000"/>
                  </a:schemeClr>
                </a:solidFill>
              </a:rPr>
              <a:t>Kienesio</a:t>
            </a:r>
            <a:r>
              <a:rPr lang="de-AT" b="1" i="1" dirty="0" smtClean="0">
                <a:solidFill>
                  <a:schemeClr val="tx2">
                    <a:lumMod val="75000"/>
                  </a:schemeClr>
                </a:solidFill>
              </a:rPr>
              <a:t> </a:t>
            </a:r>
            <a:r>
              <a:rPr lang="de-AT" b="1" i="1" dirty="0" err="1" smtClean="0">
                <a:solidFill>
                  <a:schemeClr val="tx2">
                    <a:lumMod val="75000"/>
                  </a:schemeClr>
                </a:solidFill>
              </a:rPr>
              <a:t>Taping</a:t>
            </a:r>
            <a:r>
              <a:rPr lang="de-AT" b="1" i="1" dirty="0" smtClean="0">
                <a:solidFill>
                  <a:schemeClr val="tx2">
                    <a:lumMod val="75000"/>
                  </a:schemeClr>
                </a:solidFill>
              </a:rPr>
              <a:t>, </a:t>
            </a:r>
            <a:r>
              <a:rPr lang="de-AT" b="1" i="1" dirty="0" err="1">
                <a:solidFill>
                  <a:schemeClr val="tx2">
                    <a:lumMod val="75000"/>
                  </a:schemeClr>
                </a:solidFill>
              </a:rPr>
              <a:t>L</a:t>
            </a:r>
            <a:r>
              <a:rPr lang="de-AT" b="1" i="1" dirty="0" err="1" smtClean="0">
                <a:solidFill>
                  <a:schemeClr val="tx2">
                    <a:lumMod val="75000"/>
                  </a:schemeClr>
                </a:solidFill>
              </a:rPr>
              <a:t>aserbeauftagter</a:t>
            </a:r>
            <a:r>
              <a:rPr lang="de-AT" b="1" i="1" dirty="0" smtClean="0">
                <a:solidFill>
                  <a:schemeClr val="tx2">
                    <a:lumMod val="75000"/>
                  </a:schemeClr>
                </a:solidFill>
              </a:rPr>
              <a:t>, Dipl. Burnout Trainer;</a:t>
            </a:r>
            <a:endParaRPr lang="de-AT" b="1" i="1" dirty="0">
              <a:solidFill>
                <a:schemeClr val="tx2">
                  <a:lumMod val="75000"/>
                </a:schemeClr>
              </a:solidFill>
            </a:endParaRPr>
          </a:p>
          <a:p>
            <a:r>
              <a:rPr lang="de-AT" b="1" i="1" dirty="0" err="1" smtClean="0">
                <a:solidFill>
                  <a:schemeClr val="tx2">
                    <a:lumMod val="75000"/>
                  </a:schemeClr>
                </a:solidFill>
              </a:rPr>
              <a:t>Reichholf</a:t>
            </a:r>
            <a:r>
              <a:rPr lang="de-AT" b="1" i="1" dirty="0" smtClean="0">
                <a:solidFill>
                  <a:schemeClr val="tx2">
                    <a:lumMod val="75000"/>
                  </a:schemeClr>
                </a:solidFill>
              </a:rPr>
              <a:t> Oliver: </a:t>
            </a:r>
            <a:r>
              <a:rPr lang="de-AT" b="1" i="1" dirty="0" err="1" smtClean="0">
                <a:solidFill>
                  <a:schemeClr val="tx2">
                    <a:lumMod val="75000"/>
                  </a:schemeClr>
                </a:solidFill>
              </a:rPr>
              <a:t>Lomi</a:t>
            </a:r>
            <a:r>
              <a:rPr lang="de-AT" b="1" i="1" dirty="0" smtClean="0">
                <a:solidFill>
                  <a:schemeClr val="tx2">
                    <a:lumMod val="75000"/>
                  </a:schemeClr>
                </a:solidFill>
              </a:rPr>
              <a:t> </a:t>
            </a:r>
            <a:r>
              <a:rPr lang="de-AT" b="1" i="1" dirty="0" err="1" smtClean="0">
                <a:solidFill>
                  <a:schemeClr val="tx2">
                    <a:lumMod val="75000"/>
                  </a:schemeClr>
                </a:solidFill>
              </a:rPr>
              <a:t>Lomi</a:t>
            </a:r>
            <a:r>
              <a:rPr lang="de-AT" b="1" i="1" dirty="0" smtClean="0">
                <a:solidFill>
                  <a:schemeClr val="tx2">
                    <a:lumMod val="75000"/>
                  </a:schemeClr>
                </a:solidFill>
              </a:rPr>
              <a:t> </a:t>
            </a:r>
            <a:r>
              <a:rPr lang="de-AT" b="1" i="1" dirty="0" err="1" smtClean="0">
                <a:solidFill>
                  <a:schemeClr val="tx2">
                    <a:lumMod val="75000"/>
                  </a:schemeClr>
                </a:solidFill>
              </a:rPr>
              <a:t>Nui</a:t>
            </a:r>
            <a:r>
              <a:rPr lang="de-AT" b="1" i="1" dirty="0" smtClean="0">
                <a:solidFill>
                  <a:schemeClr val="tx2">
                    <a:lumMod val="75000"/>
                  </a:schemeClr>
                </a:solidFill>
              </a:rPr>
              <a:t> Ausbildung</a:t>
            </a:r>
          </a:p>
          <a:p>
            <a:r>
              <a:rPr lang="de-AT" b="1" i="1" dirty="0" smtClean="0">
                <a:solidFill>
                  <a:schemeClr val="tx2">
                    <a:lumMod val="75000"/>
                  </a:schemeClr>
                </a:solidFill>
              </a:rPr>
              <a:t>Hubert Strasser: Dorn </a:t>
            </a:r>
            <a:r>
              <a:rPr lang="de-AT" b="1" i="1" dirty="0" err="1" smtClean="0">
                <a:solidFill>
                  <a:schemeClr val="tx2">
                    <a:lumMod val="75000"/>
                  </a:schemeClr>
                </a:solidFill>
              </a:rPr>
              <a:t>Breuss</a:t>
            </a:r>
            <a:r>
              <a:rPr lang="de-AT" b="1" i="1" dirty="0" smtClean="0">
                <a:solidFill>
                  <a:schemeClr val="tx2">
                    <a:lumMod val="75000"/>
                  </a:schemeClr>
                </a:solidFill>
              </a:rPr>
              <a:t> Therapie</a:t>
            </a:r>
            <a:endParaRPr lang="de-AT" b="1" i="1" dirty="0">
              <a:solidFill>
                <a:schemeClr val="tx2">
                  <a:lumMod val="75000"/>
                </a:schemeClr>
              </a:solidFill>
            </a:endParaRPr>
          </a:p>
          <a:p>
            <a:r>
              <a:rPr lang="de-AT" b="1" i="1" dirty="0" err="1">
                <a:solidFill>
                  <a:schemeClr val="tx2">
                    <a:lumMod val="75000"/>
                  </a:schemeClr>
                </a:solidFill>
              </a:rPr>
              <a:t>Kinesio</a:t>
            </a:r>
            <a:r>
              <a:rPr lang="de-AT" b="1" i="1" dirty="0">
                <a:solidFill>
                  <a:schemeClr val="tx2">
                    <a:lumMod val="75000"/>
                  </a:schemeClr>
                </a:solidFill>
              </a:rPr>
              <a:t> </a:t>
            </a:r>
            <a:r>
              <a:rPr lang="de-AT" b="1" i="1" dirty="0" err="1">
                <a:solidFill>
                  <a:schemeClr val="tx2">
                    <a:lumMod val="75000"/>
                  </a:schemeClr>
                </a:solidFill>
              </a:rPr>
              <a:t>Taping</a:t>
            </a:r>
            <a:r>
              <a:rPr lang="de-AT" b="1" i="1" dirty="0">
                <a:solidFill>
                  <a:schemeClr val="tx2">
                    <a:lumMod val="75000"/>
                  </a:schemeClr>
                </a:solidFill>
              </a:rPr>
              <a:t>® nach Dr. </a:t>
            </a:r>
            <a:r>
              <a:rPr lang="de-AT" b="1" i="1" dirty="0" err="1">
                <a:solidFill>
                  <a:schemeClr val="tx2">
                    <a:lumMod val="75000"/>
                  </a:schemeClr>
                </a:solidFill>
              </a:rPr>
              <a:t>Kenzo</a:t>
            </a:r>
            <a:r>
              <a:rPr lang="de-AT" b="1" i="1" dirty="0">
                <a:solidFill>
                  <a:schemeClr val="tx2">
                    <a:lumMod val="75000"/>
                  </a:schemeClr>
                </a:solidFill>
              </a:rPr>
              <a:t> </a:t>
            </a:r>
            <a:r>
              <a:rPr lang="de-AT" b="1" i="1" dirty="0" err="1">
                <a:solidFill>
                  <a:schemeClr val="tx2">
                    <a:lumMod val="75000"/>
                  </a:schemeClr>
                </a:solidFill>
              </a:rPr>
              <a:t>Kase</a:t>
            </a:r>
            <a:endParaRPr lang="de-AT" b="1" i="1" dirty="0">
              <a:solidFill>
                <a:schemeClr val="tx2">
                  <a:lumMod val="75000"/>
                </a:schemeClr>
              </a:solidFill>
            </a:endParaRPr>
          </a:p>
        </p:txBody>
      </p:sp>
      <p:pic>
        <p:nvPicPr>
          <p:cNvPr id="12" name="Bildplatzhalter 4"/>
          <p:cNvPicPr>
            <a:picLocks noGrp="1" noChangeAspect="1"/>
          </p:cNvPicPr>
          <p:nvPr>
            <p:ph type="pic" idx="1"/>
          </p:nvPr>
        </p:nvPicPr>
        <p:blipFill>
          <a:blip r:embed="rId5" cstate="print">
            <a:extLst>
              <a:ext uri="{28A0092B-C50C-407E-A947-70E740481C1C}">
                <a14:useLocalDpi xmlns:a14="http://schemas.microsoft.com/office/drawing/2010/main" xmlns="" val="0"/>
              </a:ext>
            </a:extLst>
          </a:blip>
          <a:srcRect t="206" b="206"/>
          <a:stretch>
            <a:fillRect/>
          </a:stretch>
        </p:blipFill>
        <p:spPr>
          <a:xfrm>
            <a:off x="7461448" y="272856"/>
            <a:ext cx="1580728" cy="2304256"/>
          </a:xfrm>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5144" y="300667"/>
            <a:ext cx="1795587" cy="2662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490941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684</Words>
  <Application>Microsoft Office PowerPoint</Application>
  <PresentationFormat>Bildschirmpräsentation (4:3)</PresentationFormat>
  <Paragraphs>116</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Larissa</vt:lpstr>
      <vt:lpstr>Folie 1</vt:lpstr>
      <vt:lpstr>Folie 2</vt:lpstr>
      <vt:lpstr>Folie 3</vt:lpstr>
      <vt:lpstr> </vt:lpstr>
      <vt:lpstr>Dorn Breuss Methode</vt:lpstr>
      <vt:lpstr>Fußreflexzonnen Massage</vt:lpstr>
      <vt:lpstr>Preisliste</vt:lpstr>
      <vt:lpstr>Folie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Werner</dc:creator>
  <cp:lastModifiedBy>Traidl</cp:lastModifiedBy>
  <cp:revision>185</cp:revision>
  <cp:lastPrinted>2013-01-08T09:14:51Z</cp:lastPrinted>
  <dcterms:created xsi:type="dcterms:W3CDTF">2012-07-13T07:40:00Z</dcterms:created>
  <dcterms:modified xsi:type="dcterms:W3CDTF">2013-01-15T23:13:26Z</dcterms:modified>
</cp:coreProperties>
</file>