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68" r:id="rId3"/>
    <p:sldId id="269" r:id="rId4"/>
    <p:sldId id="270" r:id="rId5"/>
    <p:sldId id="271" r:id="rId6"/>
    <p:sldId id="272" r:id="rId7"/>
    <p:sldId id="273" r:id="rId8"/>
    <p:sldId id="282" r:id="rId9"/>
    <p:sldId id="283" r:id="rId10"/>
    <p:sldId id="274" r:id="rId11"/>
    <p:sldId id="279" r:id="rId12"/>
    <p:sldId id="280" r:id="rId13"/>
    <p:sldId id="281" r:id="rId14"/>
    <p:sldId id="285" r:id="rId15"/>
    <p:sldId id="286" r:id="rId16"/>
    <p:sldId id="278"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guide pos="3840"/>
        <p:guide orient="horz" pos="2160"/>
      </p:guideLst>
    </p:cSldViewPr>
  </p:slideViewPr>
  <p:notesTextViewPr>
    <p:cViewPr>
      <p:scale>
        <a:sx n="1" d="1"/>
        <a:sy n="1" d="1"/>
      </p:scale>
      <p:origin x="0" y="0"/>
    </p:cViewPr>
  </p:notesTextViewPr>
  <p:notesViewPr>
    <p:cSldViewPr snapToGrid="0">
      <p:cViewPr varScale="1">
        <p:scale>
          <a:sx n="57" d="100"/>
          <a:sy n="57" d="100"/>
        </p:scale>
        <p:origin x="116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FF1E9-C400-4787-9EBE-7E2369A40695}" type="doc">
      <dgm:prSet loTypeId="urn:microsoft.com/office/officeart/2011/layout/InterconnectedBlockProcess#2" loCatId="process" qsTypeId="urn:microsoft.com/office/officeart/2005/8/quickstyle/simple1" qsCatId="simple" csTypeId="urn:microsoft.com/office/officeart/2005/8/colors/accent1_2" csCatId="accent1" phldr="1"/>
      <dgm:spPr/>
      <dgm:t>
        <a:bodyPr/>
        <a:lstStyle/>
        <a:p>
          <a:endParaRPr lang="en-US"/>
        </a:p>
      </dgm:t>
    </dgm:pt>
    <dgm:pt modelId="{9973DBD4-90CD-4290-8BFE-98DD059D9533}">
      <dgm:prSet phldrT="[Text]"/>
      <dgm:spPr/>
      <dgm:t>
        <a:bodyPr/>
        <a:lstStyle/>
        <a:p>
          <a:r>
            <a:rPr lang="de-DE" b="0" i="0" noProof="0" dirty="0">
              <a:latin typeface="Calibri"/>
            </a:rPr>
            <a:t>Schritt 1</a:t>
          </a:r>
        </a:p>
      </dgm:t>
    </dgm:pt>
    <dgm:pt modelId="{103DDE2D-4BA9-46E4-B7D5-20AC68D5AF79}" type="parTrans" cxnId="{BE946E77-33F8-4D64-A0D4-AF0C74135D36}">
      <dgm:prSet/>
      <dgm:spPr/>
      <dgm:t>
        <a:bodyPr/>
        <a:lstStyle/>
        <a:p>
          <a:endParaRPr lang="en-US"/>
        </a:p>
      </dgm:t>
    </dgm:pt>
    <dgm:pt modelId="{C2971989-7AAA-42A2-A4EF-884E090F6962}" type="sibTrans" cxnId="{BE946E77-33F8-4D64-A0D4-AF0C74135D36}">
      <dgm:prSet/>
      <dgm:spPr/>
      <dgm:t>
        <a:bodyPr/>
        <a:lstStyle/>
        <a:p>
          <a:endParaRPr lang="en-US"/>
        </a:p>
      </dgm:t>
    </dgm:pt>
    <dgm:pt modelId="{DC116BB7-7E08-4371-8427-129FC519EAC3}">
      <dgm:prSet phldrT="[Text]"/>
      <dgm:spPr/>
      <dgm:t>
        <a:bodyPr/>
        <a:lstStyle/>
        <a:p>
          <a:r>
            <a:rPr lang="de-DE" b="0" i="0" noProof="0" dirty="0">
              <a:latin typeface="Calibri"/>
            </a:rPr>
            <a:t>Schritt 2</a:t>
          </a:r>
        </a:p>
      </dgm:t>
    </dgm:pt>
    <dgm:pt modelId="{D9D289B4-455D-4A02-8505-A4AF490B105A}" type="parTrans" cxnId="{CB4B7FE7-8AFF-4751-A507-684CB9536E49}">
      <dgm:prSet/>
      <dgm:spPr/>
      <dgm:t>
        <a:bodyPr/>
        <a:lstStyle/>
        <a:p>
          <a:endParaRPr lang="en-US"/>
        </a:p>
      </dgm:t>
    </dgm:pt>
    <dgm:pt modelId="{0DFF8ADE-93F1-470A-9A46-AAD178A95DAC}" type="sibTrans" cxnId="{CB4B7FE7-8AFF-4751-A507-684CB9536E49}">
      <dgm:prSet/>
      <dgm:spPr/>
      <dgm:t>
        <a:bodyPr/>
        <a:lstStyle/>
        <a:p>
          <a:endParaRPr lang="en-US"/>
        </a:p>
      </dgm:t>
    </dgm:pt>
    <dgm:pt modelId="{7947CEE9-5A28-46C4-A03A-3C8C5E37DF87}">
      <dgm:prSet phldrT="[Text]" custT="1"/>
      <dgm:spPr/>
      <dgm:t>
        <a:bodyPr/>
        <a:lstStyle/>
        <a:p>
          <a:r>
            <a:rPr lang="de-DE" sz="1900" b="0" i="0" noProof="0" dirty="0" smtClean="0">
              <a:latin typeface="Calibri"/>
            </a:rPr>
            <a:t>REINIGUNG</a:t>
          </a:r>
        </a:p>
        <a:p>
          <a:endParaRPr lang="de-DE" sz="1900" b="0" i="0" noProof="0" dirty="0" smtClean="0">
            <a:latin typeface="Calibri"/>
          </a:endParaRPr>
        </a:p>
        <a:p>
          <a:r>
            <a:rPr lang="de-DE" sz="1900" b="0" i="0" noProof="0" dirty="0" smtClean="0">
              <a:latin typeface="Calibri"/>
            </a:rPr>
            <a:t>TAG 1 − 3</a:t>
          </a:r>
        </a:p>
      </dgm:t>
    </dgm:pt>
    <dgm:pt modelId="{BF51C53E-E658-496D-9C60-FC71F03FB86F}" type="parTrans" cxnId="{9C1AFC09-ACFD-4642-A98C-0A3856C5CEAD}">
      <dgm:prSet/>
      <dgm:spPr/>
      <dgm:t>
        <a:bodyPr/>
        <a:lstStyle/>
        <a:p>
          <a:endParaRPr lang="en-US"/>
        </a:p>
      </dgm:t>
    </dgm:pt>
    <dgm:pt modelId="{456F42C0-B429-4FE8-B163-6E1DA1EE39B8}" type="sibTrans" cxnId="{9C1AFC09-ACFD-4642-A98C-0A3856C5CEAD}">
      <dgm:prSet/>
      <dgm:spPr/>
      <dgm:t>
        <a:bodyPr/>
        <a:lstStyle/>
        <a:p>
          <a:endParaRPr lang="en-US"/>
        </a:p>
      </dgm:t>
    </dgm:pt>
    <dgm:pt modelId="{CDA36253-46B1-4579-98B8-8C5F85390E57}">
      <dgm:prSet phldrT="[Text]" custT="1"/>
      <dgm:spPr/>
      <dgm:t>
        <a:bodyPr/>
        <a:lstStyle/>
        <a:p>
          <a:r>
            <a:rPr lang="de-DE" sz="1600" b="0" i="0" noProof="0" dirty="0" smtClean="0">
              <a:latin typeface="Calibri"/>
            </a:rPr>
            <a:t>SPORT und ERNÄHRUNG</a:t>
          </a:r>
        </a:p>
        <a:p>
          <a:endParaRPr lang="de-DE" sz="1600" b="0" i="0" noProof="0" dirty="0" smtClean="0">
            <a:latin typeface="Calibri"/>
          </a:endParaRPr>
        </a:p>
        <a:p>
          <a:r>
            <a:rPr lang="de-DE" sz="1600" b="0" i="0" noProof="0" dirty="0" smtClean="0">
              <a:latin typeface="Calibri"/>
            </a:rPr>
            <a:t>TAG 4 − 9 </a:t>
          </a:r>
        </a:p>
      </dgm:t>
    </dgm:pt>
    <dgm:pt modelId="{ACEAB6EC-AA1D-4924-9607-920AF547F530}" type="parTrans" cxnId="{CBE684EA-7285-45DB-BE1C-833E3F4C7507}">
      <dgm:prSet/>
      <dgm:spPr/>
      <dgm:t>
        <a:bodyPr/>
        <a:lstStyle/>
        <a:p>
          <a:endParaRPr lang="en-US"/>
        </a:p>
      </dgm:t>
    </dgm:pt>
    <dgm:pt modelId="{EBAFA115-C9A8-4243-8E32-FA3EB149282E}" type="sibTrans" cxnId="{CBE684EA-7285-45DB-BE1C-833E3F4C7507}">
      <dgm:prSet/>
      <dgm:spPr/>
      <dgm:t>
        <a:bodyPr/>
        <a:lstStyle/>
        <a:p>
          <a:endParaRPr lang="en-US"/>
        </a:p>
      </dgm:t>
    </dgm:pt>
    <dgm:pt modelId="{10FE6316-23EE-47CE-9B89-BC8C073B5E7A}">
      <dgm:prSet phldrT="[Text]" custT="1"/>
      <dgm:spPr/>
      <dgm:t>
        <a:bodyPr/>
        <a:lstStyle/>
        <a:p>
          <a:r>
            <a:rPr lang="de-DE" sz="1400" b="0" i="0" noProof="0" dirty="0" smtClean="0">
              <a:latin typeface="Calibri"/>
            </a:rPr>
            <a:t>DURCHHALTEN</a:t>
          </a:r>
        </a:p>
        <a:p>
          <a:endParaRPr lang="de-DE" sz="1400" b="0" i="0" noProof="0" dirty="0" smtClean="0">
            <a:latin typeface="Calibri"/>
          </a:endParaRPr>
        </a:p>
        <a:p>
          <a:endParaRPr lang="de-DE" sz="1400" b="0" i="0" noProof="0" dirty="0" smtClean="0">
            <a:latin typeface="Calibri"/>
          </a:endParaRPr>
        </a:p>
        <a:p>
          <a:r>
            <a:rPr lang="de-DE" sz="1400" b="0" i="0" noProof="0" dirty="0" smtClean="0">
              <a:latin typeface="Calibri"/>
            </a:rPr>
            <a:t>TAG 1 − 30</a:t>
          </a:r>
        </a:p>
      </dgm:t>
    </dgm:pt>
    <dgm:pt modelId="{66F05F6C-B4CE-4631-9053-DB7483C5405C}" type="parTrans" cxnId="{BB09ACB8-BFE3-46F8-BAE2-FF819A707017}">
      <dgm:prSet/>
      <dgm:spPr/>
      <dgm:t>
        <a:bodyPr/>
        <a:lstStyle/>
        <a:p>
          <a:endParaRPr lang="en-US"/>
        </a:p>
      </dgm:t>
    </dgm:pt>
    <dgm:pt modelId="{22B2D49C-3B9C-4707-B418-835FAE5F964C}" type="sibTrans" cxnId="{BB09ACB8-BFE3-46F8-BAE2-FF819A707017}">
      <dgm:prSet/>
      <dgm:spPr/>
      <dgm:t>
        <a:bodyPr/>
        <a:lstStyle/>
        <a:p>
          <a:endParaRPr lang="en-US"/>
        </a:p>
      </dgm:t>
    </dgm:pt>
    <dgm:pt modelId="{7CECA0AB-610B-40F3-B090-6F1635DEEBA3}">
      <dgm:prSet phldrT="[Text]"/>
      <dgm:spPr/>
      <dgm:t>
        <a:bodyPr/>
        <a:lstStyle/>
        <a:p>
          <a:r>
            <a:rPr lang="de-DE" b="0" i="0" noProof="0" dirty="0">
              <a:latin typeface="Calibri"/>
            </a:rPr>
            <a:t>Schritt 3</a:t>
          </a:r>
        </a:p>
      </dgm:t>
    </dgm:pt>
    <dgm:pt modelId="{BAF2E384-230D-4858-9CE7-77AA704A69F6}" type="parTrans" cxnId="{08C14A99-C365-4AD5-A145-67440E119CFE}">
      <dgm:prSet/>
      <dgm:spPr/>
      <dgm:t>
        <a:bodyPr/>
        <a:lstStyle/>
        <a:p>
          <a:endParaRPr lang="en-US"/>
        </a:p>
      </dgm:t>
    </dgm:pt>
    <dgm:pt modelId="{2688901E-AE32-4DA5-A99E-0AC13433ABD5}" type="sibTrans" cxnId="{08C14A99-C365-4AD5-A145-67440E119CFE}">
      <dgm:prSet/>
      <dgm:spPr/>
      <dgm:t>
        <a:bodyPr/>
        <a:lstStyle/>
        <a:p>
          <a:endParaRPr lang="en-US"/>
        </a:p>
      </dgm:t>
    </dgm:pt>
    <dgm:pt modelId="{B75A8043-2A5C-40F5-AB52-84B648833440}" type="pres">
      <dgm:prSet presAssocID="{25CFF1E9-C400-4787-9EBE-7E2369A40695}" presName="Name0" presStyleCnt="0">
        <dgm:presLayoutVars>
          <dgm:chMax val="7"/>
          <dgm:chPref val="5"/>
          <dgm:dir/>
          <dgm:animOne val="branch"/>
          <dgm:animLvl val="lvl"/>
        </dgm:presLayoutVars>
      </dgm:prSet>
      <dgm:spPr/>
      <dgm:t>
        <a:bodyPr/>
        <a:lstStyle/>
        <a:p>
          <a:endParaRPr lang="en-US"/>
        </a:p>
      </dgm:t>
    </dgm:pt>
    <dgm:pt modelId="{12C1E06A-EA1F-4CA8-A626-CC69DDF632FB}" type="pres">
      <dgm:prSet presAssocID="{7CECA0AB-610B-40F3-B090-6F1635DEEBA3}" presName="ChildAccent3" presStyleCnt="0"/>
      <dgm:spPr/>
    </dgm:pt>
    <dgm:pt modelId="{878FC103-C764-4B12-881B-D0533F7D9205}" type="pres">
      <dgm:prSet presAssocID="{7CECA0AB-610B-40F3-B090-6F1635DEEBA3}" presName="ChildAccent" presStyleLbl="alignImgPlace1" presStyleIdx="0" presStyleCnt="3" custLinFactNeighborX="0" custLinFactNeighborY="0"/>
      <dgm:spPr/>
      <dgm:t>
        <a:bodyPr/>
        <a:lstStyle/>
        <a:p>
          <a:endParaRPr lang="en-US"/>
        </a:p>
      </dgm:t>
    </dgm:pt>
    <dgm:pt modelId="{282A2CFE-F062-4629-810C-5804D8DB16F8}" type="pres">
      <dgm:prSet presAssocID="{7CECA0AB-610B-40F3-B090-6F1635DEEBA3}" presName="Child3" presStyleLbl="revTx" presStyleIdx="0" presStyleCnt="0">
        <dgm:presLayoutVars>
          <dgm:chMax val="0"/>
          <dgm:chPref val="0"/>
          <dgm:bulletEnabled val="1"/>
        </dgm:presLayoutVars>
      </dgm:prSet>
      <dgm:spPr/>
      <dgm:t>
        <a:bodyPr/>
        <a:lstStyle/>
        <a:p>
          <a:endParaRPr lang="en-US"/>
        </a:p>
      </dgm:t>
    </dgm:pt>
    <dgm:pt modelId="{37D539AB-F6E5-4F46-BE6B-474374D6A3DA}" type="pres">
      <dgm:prSet presAssocID="{7CECA0AB-610B-40F3-B090-6F1635DEEBA3}" presName="Parent3" presStyleLbl="node1" presStyleIdx="0" presStyleCnt="3">
        <dgm:presLayoutVars>
          <dgm:chMax val="2"/>
          <dgm:chPref val="1"/>
          <dgm:bulletEnabled val="1"/>
        </dgm:presLayoutVars>
      </dgm:prSet>
      <dgm:spPr/>
      <dgm:t>
        <a:bodyPr/>
        <a:lstStyle/>
        <a:p>
          <a:endParaRPr lang="en-US"/>
        </a:p>
      </dgm:t>
    </dgm:pt>
    <dgm:pt modelId="{01A93EBE-B6CC-44D9-96D8-9EC440AA2DF8}" type="pres">
      <dgm:prSet presAssocID="{DC116BB7-7E08-4371-8427-129FC519EAC3}" presName="ChildAccent2" presStyleCnt="0"/>
      <dgm:spPr/>
    </dgm:pt>
    <dgm:pt modelId="{8481E0A1-3340-4D41-A335-19FC673E8623}" type="pres">
      <dgm:prSet presAssocID="{DC116BB7-7E08-4371-8427-129FC519EAC3}" presName="ChildAccent" presStyleLbl="alignImgPlace1" presStyleIdx="1" presStyleCnt="3"/>
      <dgm:spPr/>
      <dgm:t>
        <a:bodyPr/>
        <a:lstStyle/>
        <a:p>
          <a:endParaRPr lang="en-US"/>
        </a:p>
      </dgm:t>
    </dgm:pt>
    <dgm:pt modelId="{0AE8916F-9FB8-40E3-82AE-C07E45D61326}" type="pres">
      <dgm:prSet presAssocID="{DC116BB7-7E08-4371-8427-129FC519EAC3}" presName="Child2" presStyleLbl="revTx" presStyleIdx="0" presStyleCnt="0">
        <dgm:presLayoutVars>
          <dgm:chMax val="0"/>
          <dgm:chPref val="0"/>
          <dgm:bulletEnabled val="1"/>
        </dgm:presLayoutVars>
      </dgm:prSet>
      <dgm:spPr/>
      <dgm:t>
        <a:bodyPr/>
        <a:lstStyle/>
        <a:p>
          <a:endParaRPr lang="en-US"/>
        </a:p>
      </dgm:t>
    </dgm:pt>
    <dgm:pt modelId="{F62B26E2-3F53-45C3-8A5D-BDB13ED86F84}" type="pres">
      <dgm:prSet presAssocID="{DC116BB7-7E08-4371-8427-129FC519EAC3}" presName="Parent2" presStyleLbl="node1" presStyleIdx="1" presStyleCnt="3">
        <dgm:presLayoutVars>
          <dgm:chMax val="2"/>
          <dgm:chPref val="1"/>
          <dgm:bulletEnabled val="1"/>
        </dgm:presLayoutVars>
      </dgm:prSet>
      <dgm:spPr/>
      <dgm:t>
        <a:bodyPr/>
        <a:lstStyle/>
        <a:p>
          <a:endParaRPr lang="en-US"/>
        </a:p>
      </dgm:t>
    </dgm:pt>
    <dgm:pt modelId="{45FD4591-DBFF-4CB2-9093-D43637390FB5}" type="pres">
      <dgm:prSet presAssocID="{9973DBD4-90CD-4290-8BFE-98DD059D9533}" presName="ChildAccent1" presStyleCnt="0"/>
      <dgm:spPr/>
    </dgm:pt>
    <dgm:pt modelId="{3830D3E1-928E-44CE-8B15-1E0CB9FA2D58}" type="pres">
      <dgm:prSet presAssocID="{9973DBD4-90CD-4290-8BFE-98DD059D9533}" presName="ChildAccent" presStyleLbl="alignImgPlace1" presStyleIdx="2" presStyleCnt="3"/>
      <dgm:spPr/>
      <dgm:t>
        <a:bodyPr/>
        <a:lstStyle/>
        <a:p>
          <a:endParaRPr lang="en-US"/>
        </a:p>
      </dgm:t>
    </dgm:pt>
    <dgm:pt modelId="{B1BE7A79-853A-4053-B20E-911788D679BC}" type="pres">
      <dgm:prSet presAssocID="{9973DBD4-90CD-4290-8BFE-98DD059D9533}" presName="Child1" presStyleLbl="revTx" presStyleIdx="0" presStyleCnt="0">
        <dgm:presLayoutVars>
          <dgm:chMax val="0"/>
          <dgm:chPref val="0"/>
          <dgm:bulletEnabled val="1"/>
        </dgm:presLayoutVars>
      </dgm:prSet>
      <dgm:spPr/>
      <dgm:t>
        <a:bodyPr/>
        <a:lstStyle/>
        <a:p>
          <a:endParaRPr lang="en-US"/>
        </a:p>
      </dgm:t>
    </dgm:pt>
    <dgm:pt modelId="{689B834B-0576-4B5D-B813-1B600D181483}" type="pres">
      <dgm:prSet presAssocID="{9973DBD4-90CD-4290-8BFE-98DD059D9533}" presName="Parent1" presStyleLbl="node1" presStyleIdx="2" presStyleCnt="3">
        <dgm:presLayoutVars>
          <dgm:chMax val="2"/>
          <dgm:chPref val="1"/>
          <dgm:bulletEnabled val="1"/>
        </dgm:presLayoutVars>
      </dgm:prSet>
      <dgm:spPr/>
      <dgm:t>
        <a:bodyPr/>
        <a:lstStyle/>
        <a:p>
          <a:endParaRPr lang="en-US"/>
        </a:p>
      </dgm:t>
    </dgm:pt>
  </dgm:ptLst>
  <dgm:cxnLst>
    <dgm:cxn modelId="{BE946E77-33F8-4D64-A0D4-AF0C74135D36}" srcId="{25CFF1E9-C400-4787-9EBE-7E2369A40695}" destId="{9973DBD4-90CD-4290-8BFE-98DD059D9533}" srcOrd="0" destOrd="0" parTransId="{103DDE2D-4BA9-46E4-B7D5-20AC68D5AF79}" sibTransId="{C2971989-7AAA-42A2-A4EF-884E090F6962}"/>
    <dgm:cxn modelId="{A216DD14-5E56-401D-9696-95A989867AAB}" type="presOf" srcId="{CDA36253-46B1-4579-98B8-8C5F85390E57}" destId="{8481E0A1-3340-4D41-A335-19FC673E8623}" srcOrd="0" destOrd="0" presId="urn:microsoft.com/office/officeart/2011/layout/InterconnectedBlockProcess#2"/>
    <dgm:cxn modelId="{19B622C1-5EE9-4F90-B4C7-CC40C62A1370}" type="presOf" srcId="{25CFF1E9-C400-4787-9EBE-7E2369A40695}" destId="{B75A8043-2A5C-40F5-AB52-84B648833440}" srcOrd="0" destOrd="0" presId="urn:microsoft.com/office/officeart/2011/layout/InterconnectedBlockProcess#2"/>
    <dgm:cxn modelId="{018C29BC-56E7-40CC-A505-FB54C4277113}" type="presOf" srcId="{10FE6316-23EE-47CE-9B89-BC8C073B5E7A}" destId="{282A2CFE-F062-4629-810C-5804D8DB16F8}" srcOrd="1" destOrd="0" presId="urn:microsoft.com/office/officeart/2011/layout/InterconnectedBlockProcess#2"/>
    <dgm:cxn modelId="{BB09ACB8-BFE3-46F8-BAE2-FF819A707017}" srcId="{7CECA0AB-610B-40F3-B090-6F1635DEEBA3}" destId="{10FE6316-23EE-47CE-9B89-BC8C073B5E7A}" srcOrd="0" destOrd="0" parTransId="{66F05F6C-B4CE-4631-9053-DB7483C5405C}" sibTransId="{22B2D49C-3B9C-4707-B418-835FAE5F964C}"/>
    <dgm:cxn modelId="{81756E18-7D30-49AA-AE22-0BC535066E34}" type="presOf" srcId="{CDA36253-46B1-4579-98B8-8C5F85390E57}" destId="{0AE8916F-9FB8-40E3-82AE-C07E45D61326}" srcOrd="1" destOrd="0" presId="urn:microsoft.com/office/officeart/2011/layout/InterconnectedBlockProcess#2"/>
    <dgm:cxn modelId="{B769DA23-8F78-4366-9845-75F8026140DB}" type="presOf" srcId="{DC116BB7-7E08-4371-8427-129FC519EAC3}" destId="{F62B26E2-3F53-45C3-8A5D-BDB13ED86F84}" srcOrd="0" destOrd="0" presId="urn:microsoft.com/office/officeart/2011/layout/InterconnectedBlockProcess#2"/>
    <dgm:cxn modelId="{62F6ADA5-1312-49BC-BBA1-69DF6626DCB8}" type="presOf" srcId="{7CECA0AB-610B-40F3-B090-6F1635DEEBA3}" destId="{37D539AB-F6E5-4F46-BE6B-474374D6A3DA}" srcOrd="0" destOrd="0" presId="urn:microsoft.com/office/officeart/2011/layout/InterconnectedBlockProcess#2"/>
    <dgm:cxn modelId="{08C14A99-C365-4AD5-A145-67440E119CFE}" srcId="{25CFF1E9-C400-4787-9EBE-7E2369A40695}" destId="{7CECA0AB-610B-40F3-B090-6F1635DEEBA3}" srcOrd="2" destOrd="0" parTransId="{BAF2E384-230D-4858-9CE7-77AA704A69F6}" sibTransId="{2688901E-AE32-4DA5-A99E-0AC13433ABD5}"/>
    <dgm:cxn modelId="{13BEA12B-208F-4875-8428-25EC51B16C9C}" type="presOf" srcId="{9973DBD4-90CD-4290-8BFE-98DD059D9533}" destId="{689B834B-0576-4B5D-B813-1B600D181483}" srcOrd="0" destOrd="0" presId="urn:microsoft.com/office/officeart/2011/layout/InterconnectedBlockProcess#2"/>
    <dgm:cxn modelId="{CB4B7FE7-8AFF-4751-A507-684CB9536E49}" srcId="{25CFF1E9-C400-4787-9EBE-7E2369A40695}" destId="{DC116BB7-7E08-4371-8427-129FC519EAC3}" srcOrd="1" destOrd="0" parTransId="{D9D289B4-455D-4A02-8505-A4AF490B105A}" sibTransId="{0DFF8ADE-93F1-470A-9A46-AAD178A95DAC}"/>
    <dgm:cxn modelId="{3035AC74-0C24-456B-A0B9-7FB234B02391}" type="presOf" srcId="{7947CEE9-5A28-46C4-A03A-3C8C5E37DF87}" destId="{B1BE7A79-853A-4053-B20E-911788D679BC}" srcOrd="1" destOrd="0" presId="urn:microsoft.com/office/officeart/2011/layout/InterconnectedBlockProcess#2"/>
    <dgm:cxn modelId="{9C1AFC09-ACFD-4642-A98C-0A3856C5CEAD}" srcId="{9973DBD4-90CD-4290-8BFE-98DD059D9533}" destId="{7947CEE9-5A28-46C4-A03A-3C8C5E37DF87}" srcOrd="0" destOrd="0" parTransId="{BF51C53E-E658-496D-9C60-FC71F03FB86F}" sibTransId="{456F42C0-B429-4FE8-B163-6E1DA1EE39B8}"/>
    <dgm:cxn modelId="{CBE684EA-7285-45DB-BE1C-833E3F4C7507}" srcId="{DC116BB7-7E08-4371-8427-129FC519EAC3}" destId="{CDA36253-46B1-4579-98B8-8C5F85390E57}" srcOrd="0" destOrd="0" parTransId="{ACEAB6EC-AA1D-4924-9607-920AF547F530}" sibTransId="{EBAFA115-C9A8-4243-8E32-FA3EB149282E}"/>
    <dgm:cxn modelId="{58B5E98F-91A2-45E1-85AE-54E89BDD7C2C}" type="presOf" srcId="{7947CEE9-5A28-46C4-A03A-3C8C5E37DF87}" destId="{3830D3E1-928E-44CE-8B15-1E0CB9FA2D58}" srcOrd="0" destOrd="0" presId="urn:microsoft.com/office/officeart/2011/layout/InterconnectedBlockProcess#2"/>
    <dgm:cxn modelId="{63271143-40A4-423E-9769-800F63933D64}" type="presOf" srcId="{10FE6316-23EE-47CE-9B89-BC8C073B5E7A}" destId="{878FC103-C764-4B12-881B-D0533F7D9205}" srcOrd="0" destOrd="0" presId="urn:microsoft.com/office/officeart/2011/layout/InterconnectedBlockProcess#2"/>
    <dgm:cxn modelId="{34DCCCF9-0F63-4D09-BE5C-512721B50ADA}" type="presParOf" srcId="{B75A8043-2A5C-40F5-AB52-84B648833440}" destId="{12C1E06A-EA1F-4CA8-A626-CC69DDF632FB}" srcOrd="0" destOrd="0" presId="urn:microsoft.com/office/officeart/2011/layout/InterconnectedBlockProcess#2"/>
    <dgm:cxn modelId="{952DCE8E-93B8-49BB-ABE7-CEBF1065AE53}" type="presParOf" srcId="{12C1E06A-EA1F-4CA8-A626-CC69DDF632FB}" destId="{878FC103-C764-4B12-881B-D0533F7D9205}" srcOrd="0" destOrd="0" presId="urn:microsoft.com/office/officeart/2011/layout/InterconnectedBlockProcess#2"/>
    <dgm:cxn modelId="{D5947D7B-13B7-42D0-970E-DE9EF9CED78E}" type="presParOf" srcId="{B75A8043-2A5C-40F5-AB52-84B648833440}" destId="{282A2CFE-F062-4629-810C-5804D8DB16F8}" srcOrd="1" destOrd="0" presId="urn:microsoft.com/office/officeart/2011/layout/InterconnectedBlockProcess#2"/>
    <dgm:cxn modelId="{20B67F8F-4F41-40B8-BC6E-631518A6517C}" type="presParOf" srcId="{B75A8043-2A5C-40F5-AB52-84B648833440}" destId="{37D539AB-F6E5-4F46-BE6B-474374D6A3DA}" srcOrd="2" destOrd="0" presId="urn:microsoft.com/office/officeart/2011/layout/InterconnectedBlockProcess#2"/>
    <dgm:cxn modelId="{81949706-B238-4390-BEAC-6A17EAEF3A31}" type="presParOf" srcId="{B75A8043-2A5C-40F5-AB52-84B648833440}" destId="{01A93EBE-B6CC-44D9-96D8-9EC440AA2DF8}" srcOrd="3" destOrd="0" presId="urn:microsoft.com/office/officeart/2011/layout/InterconnectedBlockProcess#2"/>
    <dgm:cxn modelId="{6191741D-66EF-42BD-9474-FEB493F393AA}" type="presParOf" srcId="{01A93EBE-B6CC-44D9-96D8-9EC440AA2DF8}" destId="{8481E0A1-3340-4D41-A335-19FC673E8623}" srcOrd="0" destOrd="0" presId="urn:microsoft.com/office/officeart/2011/layout/InterconnectedBlockProcess#2"/>
    <dgm:cxn modelId="{0F4565C3-D17B-42D3-AA56-F3E09B66DD4D}" type="presParOf" srcId="{B75A8043-2A5C-40F5-AB52-84B648833440}" destId="{0AE8916F-9FB8-40E3-82AE-C07E45D61326}" srcOrd="4" destOrd="0" presId="urn:microsoft.com/office/officeart/2011/layout/InterconnectedBlockProcess#2"/>
    <dgm:cxn modelId="{F0F1DE96-5E7D-4D61-9EAA-2B36A37B8B27}" type="presParOf" srcId="{B75A8043-2A5C-40F5-AB52-84B648833440}" destId="{F62B26E2-3F53-45C3-8A5D-BDB13ED86F84}" srcOrd="5" destOrd="0" presId="urn:microsoft.com/office/officeart/2011/layout/InterconnectedBlockProcess#2"/>
    <dgm:cxn modelId="{40A05565-0A9F-4BAE-A962-C2AB70C0EEAB}" type="presParOf" srcId="{B75A8043-2A5C-40F5-AB52-84B648833440}" destId="{45FD4591-DBFF-4CB2-9093-D43637390FB5}" srcOrd="6" destOrd="0" presId="urn:microsoft.com/office/officeart/2011/layout/InterconnectedBlockProcess#2"/>
    <dgm:cxn modelId="{CB18EEE3-696F-46D4-B0E3-529BB8771DE8}" type="presParOf" srcId="{45FD4591-DBFF-4CB2-9093-D43637390FB5}" destId="{3830D3E1-928E-44CE-8B15-1E0CB9FA2D58}" srcOrd="0" destOrd="0" presId="urn:microsoft.com/office/officeart/2011/layout/InterconnectedBlockProcess#2"/>
    <dgm:cxn modelId="{9E377DA7-8A96-442A-8D43-95BC19F43ED2}" type="presParOf" srcId="{B75A8043-2A5C-40F5-AB52-84B648833440}" destId="{B1BE7A79-853A-4053-B20E-911788D679BC}" srcOrd="7" destOrd="0" presId="urn:microsoft.com/office/officeart/2011/layout/InterconnectedBlockProcess#2"/>
    <dgm:cxn modelId="{7FA10AA0-2685-4BA7-A06E-5C829A831A76}" type="presParOf" srcId="{B75A8043-2A5C-40F5-AB52-84B648833440}" destId="{689B834B-0576-4B5D-B813-1B600D181483}" srcOrd="8" destOrd="0" presId="urn:microsoft.com/office/officeart/2011/layout/InterconnectedBlock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FC103-C764-4B12-881B-D0533F7D9205}">
      <dsp:nvSpPr>
        <dsp:cNvPr id="0" name=""/>
        <dsp:cNvSpPr/>
      </dsp:nvSpPr>
      <dsp:spPr>
        <a:xfrm>
          <a:off x="3048152" y="907677"/>
          <a:ext cx="1523847" cy="3386377"/>
        </a:xfrm>
        <a:prstGeom prst="wedgeRectCallout">
          <a:avLst>
            <a:gd name="adj1" fmla="val 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lang="de-DE" sz="1400" b="0" i="0" kern="1200" noProof="0" dirty="0" smtClean="0">
              <a:latin typeface="Calibri"/>
            </a:rPr>
            <a:t>DURCHHALTEN</a:t>
          </a:r>
        </a:p>
        <a:p>
          <a:pPr lvl="0" algn="r" defTabSz="622300">
            <a:lnSpc>
              <a:spcPct val="90000"/>
            </a:lnSpc>
            <a:spcBef>
              <a:spcPct val="0"/>
            </a:spcBef>
            <a:spcAft>
              <a:spcPct val="35000"/>
            </a:spcAft>
          </a:pPr>
          <a:endParaRPr lang="de-DE" sz="1400" b="0" i="0" kern="1200" noProof="0" dirty="0" smtClean="0">
            <a:latin typeface="Calibri"/>
          </a:endParaRPr>
        </a:p>
        <a:p>
          <a:pPr lvl="0" algn="r" defTabSz="622300">
            <a:lnSpc>
              <a:spcPct val="90000"/>
            </a:lnSpc>
            <a:spcBef>
              <a:spcPct val="0"/>
            </a:spcBef>
            <a:spcAft>
              <a:spcPct val="35000"/>
            </a:spcAft>
          </a:pPr>
          <a:endParaRPr lang="de-DE" sz="1400" b="0" i="0" kern="1200" noProof="0" dirty="0" smtClean="0">
            <a:latin typeface="Calibri"/>
          </a:endParaRPr>
        </a:p>
        <a:p>
          <a:pPr lvl="0" algn="r" defTabSz="622300">
            <a:lnSpc>
              <a:spcPct val="90000"/>
            </a:lnSpc>
            <a:spcBef>
              <a:spcPct val="0"/>
            </a:spcBef>
            <a:spcAft>
              <a:spcPct val="35000"/>
            </a:spcAft>
          </a:pPr>
          <a:r>
            <a:rPr lang="de-DE" sz="1400" b="0" i="0" kern="1200" noProof="0" dirty="0" smtClean="0">
              <a:latin typeface="Calibri"/>
            </a:rPr>
            <a:t>TAG 1 − 30</a:t>
          </a:r>
        </a:p>
      </dsp:txBody>
      <dsp:txXfrm>
        <a:off x="3241547" y="907677"/>
        <a:ext cx="1330452" cy="3386377"/>
      </dsp:txXfrm>
    </dsp:sp>
    <dsp:sp modelId="{37D539AB-F6E5-4F46-BE6B-474374D6A3DA}">
      <dsp:nvSpPr>
        <dsp:cNvPr id="0" name=""/>
        <dsp:cNvSpPr/>
      </dsp:nvSpPr>
      <dsp:spPr>
        <a:xfrm>
          <a:off x="3048152" y="185869"/>
          <a:ext cx="1523847" cy="7230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lvl="0" algn="ctr" defTabSz="1022350">
            <a:lnSpc>
              <a:spcPct val="90000"/>
            </a:lnSpc>
            <a:spcBef>
              <a:spcPct val="0"/>
            </a:spcBef>
            <a:spcAft>
              <a:spcPct val="35000"/>
            </a:spcAft>
          </a:pPr>
          <a:r>
            <a:rPr lang="de-DE" sz="2300" b="0" i="0" kern="1200" noProof="0" dirty="0">
              <a:latin typeface="Calibri"/>
            </a:rPr>
            <a:t>Schritt 3</a:t>
          </a:r>
        </a:p>
      </dsp:txBody>
      <dsp:txXfrm>
        <a:off x="3048152" y="185869"/>
        <a:ext cx="1523847" cy="723040"/>
      </dsp:txXfrm>
    </dsp:sp>
    <dsp:sp modelId="{8481E0A1-3340-4D41-A335-19FC673E8623}">
      <dsp:nvSpPr>
        <dsp:cNvPr id="0" name=""/>
        <dsp:cNvSpPr/>
      </dsp:nvSpPr>
      <dsp:spPr>
        <a:xfrm>
          <a:off x="1523847" y="907677"/>
          <a:ext cx="1523847" cy="3144816"/>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r" defTabSz="711200">
            <a:lnSpc>
              <a:spcPct val="90000"/>
            </a:lnSpc>
            <a:spcBef>
              <a:spcPct val="0"/>
            </a:spcBef>
            <a:spcAft>
              <a:spcPct val="35000"/>
            </a:spcAft>
          </a:pPr>
          <a:r>
            <a:rPr lang="de-DE" sz="1600" b="0" i="0" kern="1200" noProof="0" dirty="0" smtClean="0">
              <a:latin typeface="Calibri"/>
            </a:rPr>
            <a:t>SPORT und ERNÄHRUNG</a:t>
          </a:r>
        </a:p>
        <a:p>
          <a:pPr lvl="0" algn="r" defTabSz="711200">
            <a:lnSpc>
              <a:spcPct val="90000"/>
            </a:lnSpc>
            <a:spcBef>
              <a:spcPct val="0"/>
            </a:spcBef>
            <a:spcAft>
              <a:spcPct val="35000"/>
            </a:spcAft>
          </a:pPr>
          <a:endParaRPr lang="de-DE" sz="1600" b="0" i="0" kern="1200" noProof="0" dirty="0" smtClean="0">
            <a:latin typeface="Calibri"/>
          </a:endParaRPr>
        </a:p>
        <a:p>
          <a:pPr lvl="0" algn="r" defTabSz="711200">
            <a:lnSpc>
              <a:spcPct val="90000"/>
            </a:lnSpc>
            <a:spcBef>
              <a:spcPct val="0"/>
            </a:spcBef>
            <a:spcAft>
              <a:spcPct val="35000"/>
            </a:spcAft>
          </a:pPr>
          <a:r>
            <a:rPr lang="de-DE" sz="1600" b="0" i="0" kern="1200" noProof="0" dirty="0" smtClean="0">
              <a:latin typeface="Calibri"/>
            </a:rPr>
            <a:t>TAG 4 − 9 </a:t>
          </a:r>
        </a:p>
      </dsp:txBody>
      <dsp:txXfrm>
        <a:off x="1717243" y="907677"/>
        <a:ext cx="1330452" cy="3144816"/>
      </dsp:txXfrm>
    </dsp:sp>
    <dsp:sp modelId="{F62B26E2-3F53-45C3-8A5D-BDB13ED86F84}">
      <dsp:nvSpPr>
        <dsp:cNvPr id="0" name=""/>
        <dsp:cNvSpPr/>
      </dsp:nvSpPr>
      <dsp:spPr>
        <a:xfrm>
          <a:off x="1523847" y="302952"/>
          <a:ext cx="1523847" cy="6047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lvl="0" algn="ctr" defTabSz="1022350">
            <a:lnSpc>
              <a:spcPct val="90000"/>
            </a:lnSpc>
            <a:spcBef>
              <a:spcPct val="0"/>
            </a:spcBef>
            <a:spcAft>
              <a:spcPct val="35000"/>
            </a:spcAft>
          </a:pPr>
          <a:r>
            <a:rPr lang="de-DE" sz="2300" b="0" i="0" kern="1200" noProof="0" dirty="0">
              <a:latin typeface="Calibri"/>
            </a:rPr>
            <a:t>Schritt 2</a:t>
          </a:r>
        </a:p>
      </dsp:txBody>
      <dsp:txXfrm>
        <a:off x="1523847" y="302952"/>
        <a:ext cx="1523847" cy="604724"/>
      </dsp:txXfrm>
    </dsp:sp>
    <dsp:sp modelId="{3830D3E1-928E-44CE-8B15-1E0CB9FA2D58}">
      <dsp:nvSpPr>
        <dsp:cNvPr id="0" name=""/>
        <dsp:cNvSpPr/>
      </dsp:nvSpPr>
      <dsp:spPr>
        <a:xfrm>
          <a:off x="0" y="907677"/>
          <a:ext cx="1523847" cy="2902844"/>
        </a:xfrm>
        <a:prstGeom prst="wedgeRectCallout">
          <a:avLst>
            <a:gd name="adj1" fmla="val 62500"/>
            <a:gd name="adj2" fmla="val 2083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lvl="0" algn="r" defTabSz="844550">
            <a:lnSpc>
              <a:spcPct val="90000"/>
            </a:lnSpc>
            <a:spcBef>
              <a:spcPct val="0"/>
            </a:spcBef>
            <a:spcAft>
              <a:spcPct val="35000"/>
            </a:spcAft>
          </a:pPr>
          <a:r>
            <a:rPr lang="de-DE" sz="1900" b="0" i="0" kern="1200" noProof="0" dirty="0" smtClean="0">
              <a:latin typeface="Calibri"/>
            </a:rPr>
            <a:t>REINIGUNG</a:t>
          </a:r>
        </a:p>
        <a:p>
          <a:pPr lvl="0" algn="r" defTabSz="844550">
            <a:lnSpc>
              <a:spcPct val="90000"/>
            </a:lnSpc>
            <a:spcBef>
              <a:spcPct val="0"/>
            </a:spcBef>
            <a:spcAft>
              <a:spcPct val="35000"/>
            </a:spcAft>
          </a:pPr>
          <a:endParaRPr lang="de-DE" sz="1900" b="0" i="0" kern="1200" noProof="0" dirty="0" smtClean="0">
            <a:latin typeface="Calibri"/>
          </a:endParaRPr>
        </a:p>
        <a:p>
          <a:pPr lvl="0" algn="r" defTabSz="844550">
            <a:lnSpc>
              <a:spcPct val="90000"/>
            </a:lnSpc>
            <a:spcBef>
              <a:spcPct val="0"/>
            </a:spcBef>
            <a:spcAft>
              <a:spcPct val="35000"/>
            </a:spcAft>
          </a:pPr>
          <a:r>
            <a:rPr lang="de-DE" sz="1900" b="0" i="0" kern="1200" noProof="0" dirty="0" smtClean="0">
              <a:latin typeface="Calibri"/>
            </a:rPr>
            <a:t>TAG 1 − 3</a:t>
          </a:r>
        </a:p>
      </dsp:txBody>
      <dsp:txXfrm>
        <a:off x="193395" y="907677"/>
        <a:ext cx="1330452" cy="2902844"/>
      </dsp:txXfrm>
    </dsp:sp>
    <dsp:sp modelId="{689B834B-0576-4B5D-B813-1B600D181483}">
      <dsp:nvSpPr>
        <dsp:cNvPr id="0" name=""/>
        <dsp:cNvSpPr/>
      </dsp:nvSpPr>
      <dsp:spPr>
        <a:xfrm>
          <a:off x="0" y="423733"/>
          <a:ext cx="1523847" cy="483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lvl="0" algn="ctr" defTabSz="1022350">
            <a:lnSpc>
              <a:spcPct val="90000"/>
            </a:lnSpc>
            <a:spcBef>
              <a:spcPct val="0"/>
            </a:spcBef>
            <a:spcAft>
              <a:spcPct val="35000"/>
            </a:spcAft>
          </a:pPr>
          <a:r>
            <a:rPr lang="de-DE" sz="2300" b="0" i="0" kern="1200" noProof="0" dirty="0">
              <a:latin typeface="Calibri"/>
            </a:rPr>
            <a:t>Schritt 1</a:t>
          </a:r>
        </a:p>
      </dsp:txBody>
      <dsp:txXfrm>
        <a:off x="0" y="423733"/>
        <a:ext cx="1523847" cy="483944"/>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2">
  <dgm:title val="Verbundener Blockprozess"/>
  <dgm:desc val="Wird verwendet, um sequenzielle Schritte in einem Prozess darzustellen. Dies eignet sich am besten für kleine Textmengen der Ebene 1 und mittelgroße Textmengen der Ebene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de-DE" smtClean="0"/>
              <a:t>28.03.2017</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de-DE" smtClean="0"/>
              <a:t>‹Nr.›</a:t>
            </a:fld>
            <a:endParaRPr lang="de-DE"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de-DE" smtClean="0"/>
              <a:t>28.03.2017</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Kopfzeilenplatzhalt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de-DE" smtClean="0"/>
              <a:t>‹Nr.›</a:t>
            </a:fld>
            <a:endParaRPr lang="de-DE"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09600" y="755780"/>
            <a:ext cx="6858000" cy="3200400"/>
          </a:xfrm>
        </p:spPr>
        <p:txBody>
          <a:bodyPr anchor="b">
            <a:noAutofit/>
          </a:bodyPr>
          <a:lstStyle>
            <a:lvl1pPr algn="l">
              <a:lnSpc>
                <a:spcPct val="75000"/>
              </a:lnSpc>
              <a:defRPr sz="7000">
                <a:solidFill>
                  <a:schemeClr val="bg1"/>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342120" y="380999"/>
            <a:ext cx="2011680" cy="6096001"/>
          </a:xfrm>
        </p:spPr>
        <p:txBody>
          <a:bodyPr vert="eaVert"/>
          <a:lstStyle>
            <a:lvl1pPr>
              <a:defRPr/>
            </a:lvl1p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1981199" y="380999"/>
            <a:ext cx="7074859" cy="609600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822960"/>
            <a:ext cx="8686800" cy="2011680"/>
          </a:xfrm>
        </p:spPr>
        <p:txBody>
          <a:bodyPr anchor="b">
            <a:noAutofit/>
          </a:bodyPr>
          <a:lstStyle>
            <a:lvl1pPr>
              <a:defRPr sz="5600"/>
            </a:lvl1pPr>
          </a:lstStyle>
          <a:p>
            <a:r>
              <a:rPr lang="de-DE" smtClean="0"/>
              <a:t>Titelmasterformat durch Klicken bearbeiten</a:t>
            </a:r>
            <a:endParaRPr lang="de-DE" dirty="0"/>
          </a:p>
        </p:txBody>
      </p:sp>
      <p:sp>
        <p:nvSpPr>
          <p:cNvPr id="3" name="Textplatzhalt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Textplatzhalt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59420" y="408993"/>
            <a:ext cx="4800937" cy="1828800"/>
          </a:xfrm>
        </p:spPr>
        <p:txBody>
          <a:bodyPr anchor="b">
            <a:noAutofit/>
          </a:bodyPr>
          <a:lstStyle>
            <a:lvl1pPr>
              <a:defRPr sz="4400"/>
            </a:lvl1pPr>
          </a:lstStyle>
          <a:p>
            <a:r>
              <a:rPr lang="de-DE" smtClean="0"/>
              <a:t>Titelmasterformat durch Klicken bearbeiten</a:t>
            </a:r>
            <a:endParaRPr lang="de-DE" dirty="0"/>
          </a:p>
        </p:txBody>
      </p:sp>
      <p:sp>
        <p:nvSpPr>
          <p:cNvPr id="3" name="Inhaltsplatzhalt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E31375A4-56A4-47D6-9801-1991572033F7}" type="slidenum">
              <a:rPr lang="de-DE" smtClean="0"/>
              <a:t>‹Nr.›</a:t>
            </a:fld>
            <a:endParaRPr lang="de-DE"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eck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de-DE" smtClean="0"/>
              <a:t>Titelmasterformat durch Klicken bearbeiten</a:t>
            </a:r>
            <a:endParaRPr lang="de-DE" dirty="0"/>
          </a:p>
        </p:txBody>
      </p:sp>
      <p:sp>
        <p:nvSpPr>
          <p:cNvPr id="3" name="Bildplatzhalter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11631790" y="5691673"/>
            <a:ext cx="280731" cy="778847"/>
          </a:xfrm>
          <a:prstGeom prst="rect">
            <a:avLst/>
          </a:prstGeom>
        </p:spPr>
        <p:txBody>
          <a:bodyPr vert="vert270" lIns="91440" tIns="45720" rIns="91440" bIns="45720" rtlCol="0" anchor="ctr"/>
          <a:lstStyle>
            <a:lvl1pPr algn="l">
              <a:defRPr sz="800">
                <a:solidFill>
                  <a:schemeClr val="tx1">
                    <a:lumMod val="60000"/>
                    <a:lumOff val="40000"/>
                  </a:schemeClr>
                </a:solidFill>
              </a:defRPr>
            </a:lvl1pPr>
          </a:lstStyle>
          <a:p>
            <a:endParaRPr lang="de-DE" dirty="0"/>
          </a:p>
        </p:txBody>
      </p:sp>
      <p:sp>
        <p:nvSpPr>
          <p:cNvPr id="5" name="Fußzeilenplatzhalt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endParaRPr lang="de-DE" dirty="0"/>
          </a:p>
        </p:txBody>
      </p:sp>
      <p:sp>
        <p:nvSpPr>
          <p:cNvPr id="6" name="Foliennummernplatzhalt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de-DE" smtClean="0"/>
              <a:pPr/>
              <a:t>‹Nr.›</a:t>
            </a:fld>
            <a:endParaRPr lang="de-DE"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www.ktu-linz.a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defTabSz="914400">
              <a:lnSpc>
                <a:spcPct val="75000"/>
              </a:lnSpc>
              <a:spcBef>
                <a:spcPct val="0"/>
              </a:spcBef>
              <a:buNone/>
            </a:pPr>
            <a:r>
              <a:rPr lang="de-DE" sz="6000" dirty="0" smtClean="0">
                <a:latin typeface="Calibri"/>
              </a:rPr>
              <a:t>SPORT</a:t>
            </a:r>
            <a:endParaRPr lang="de-DE" sz="6000" dirty="0"/>
          </a:p>
        </p:txBody>
      </p:sp>
      <p:sp>
        <p:nvSpPr>
          <p:cNvPr id="3" name="Untertitel 2"/>
          <p:cNvSpPr>
            <a:spLocks noGrp="1"/>
          </p:cNvSpPr>
          <p:nvPr>
            <p:ph type="subTitle" idx="1"/>
          </p:nvPr>
        </p:nvSpPr>
        <p:spPr/>
        <p:txBody>
          <a:bodyPr>
            <a:normAutofit fontScale="85000" lnSpcReduction="10000"/>
          </a:bodyPr>
          <a:lstStyle/>
          <a:p>
            <a:pPr marL="0" indent="0" algn="l">
              <a:spcBef>
                <a:spcPts val="0"/>
              </a:spcBef>
              <a:buNone/>
            </a:pPr>
            <a:r>
              <a:rPr lang="de-DE" dirty="0" smtClean="0"/>
              <a:t>AUSDAUER,KRAFT, PROFESSIONAL NORDIC WALKING</a:t>
            </a:r>
          </a:p>
          <a:p>
            <a:pPr marL="0" indent="0" algn="l">
              <a:spcBef>
                <a:spcPts val="0"/>
              </a:spcBef>
              <a:buNone/>
            </a:pPr>
            <a:r>
              <a:rPr lang="de-DE" dirty="0" smtClean="0"/>
              <a:t>DR. MARTIN KARL GOLLNER</a:t>
            </a:r>
          </a:p>
          <a:p>
            <a:pPr marL="0" indent="0" algn="l">
              <a:spcBef>
                <a:spcPts val="0"/>
              </a:spcBef>
              <a:buNone/>
            </a:pPr>
            <a:r>
              <a:rPr lang="de-DE" dirty="0" smtClean="0"/>
              <a:t>SPORTMEDIZINER </a:t>
            </a:r>
            <a:endParaRPr lang="de-DE" dirty="0"/>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BEDEUTUNG der HERZFREQUENZ</a:t>
            </a:r>
            <a:endParaRPr lang="de-AT" dirty="0"/>
          </a:p>
        </p:txBody>
      </p:sp>
      <p:sp>
        <p:nvSpPr>
          <p:cNvPr id="3" name="Textplatzhalter 2"/>
          <p:cNvSpPr>
            <a:spLocks noGrp="1"/>
          </p:cNvSpPr>
          <p:nvPr>
            <p:ph type="body" idx="1"/>
          </p:nvPr>
        </p:nvSpPr>
        <p:spPr/>
        <p:txBody>
          <a:bodyPr/>
          <a:lstStyle/>
          <a:p>
            <a:r>
              <a:rPr lang="de-AT" dirty="0" smtClean="0"/>
              <a:t>Maximale Herzfrequenz nach </a:t>
            </a:r>
            <a:r>
              <a:rPr lang="de-AT" dirty="0" err="1" smtClean="0"/>
              <a:t>Ergometriebelastung</a:t>
            </a:r>
            <a:r>
              <a:rPr lang="de-AT" dirty="0" smtClean="0"/>
              <a:t> (400Watt)</a:t>
            </a:r>
            <a:endParaRPr lang="de-AT" dirty="0"/>
          </a:p>
        </p:txBody>
      </p:sp>
      <p:sp>
        <p:nvSpPr>
          <p:cNvPr id="4" name="Inhaltsplatzhalter 3"/>
          <p:cNvSpPr>
            <a:spLocks noGrp="1"/>
          </p:cNvSpPr>
          <p:nvPr>
            <p:ph sz="half" idx="2"/>
          </p:nvPr>
        </p:nvSpPr>
        <p:spPr/>
        <p:txBody>
          <a:bodyPr/>
          <a:lstStyle/>
          <a:p>
            <a:r>
              <a:rPr lang="de-AT" dirty="0" smtClean="0"/>
              <a:t>Nach Abklärung von anamnestischen Daten bezüglich </a:t>
            </a:r>
            <a:r>
              <a:rPr lang="de-AT" dirty="0" err="1" smtClean="0"/>
              <a:t>Herzrythmusstörungen</a:t>
            </a:r>
            <a:r>
              <a:rPr lang="de-AT" dirty="0" smtClean="0"/>
              <a:t> oder Herzbeschwerden wird eine </a:t>
            </a:r>
            <a:r>
              <a:rPr lang="de-AT" dirty="0" err="1" smtClean="0"/>
              <a:t>Fahradergometrie</a:t>
            </a:r>
            <a:r>
              <a:rPr lang="de-AT" dirty="0" smtClean="0"/>
              <a:t> mit 12 Kanal-</a:t>
            </a:r>
            <a:r>
              <a:rPr lang="de-AT" dirty="0" err="1" smtClean="0"/>
              <a:t>Ekg</a:t>
            </a:r>
            <a:r>
              <a:rPr lang="de-AT" dirty="0"/>
              <a:t> </a:t>
            </a:r>
            <a:r>
              <a:rPr lang="de-AT" dirty="0" smtClean="0"/>
              <a:t>bis zur Belastungsgrenze durchgeführt und bewertet.</a:t>
            </a:r>
          </a:p>
          <a:p>
            <a:r>
              <a:rPr lang="de-AT" dirty="0" smtClean="0"/>
              <a:t>Danach wird die individuelle Trainingsherzfrequenz ermittelt.</a:t>
            </a:r>
          </a:p>
          <a:p>
            <a:pPr marL="0" indent="0">
              <a:buNone/>
            </a:pPr>
            <a:endParaRPr lang="de-AT" dirty="0" smtClean="0"/>
          </a:p>
        </p:txBody>
      </p:sp>
      <p:sp>
        <p:nvSpPr>
          <p:cNvPr id="5" name="Textplatzhalter 4"/>
          <p:cNvSpPr>
            <a:spLocks noGrp="1"/>
          </p:cNvSpPr>
          <p:nvPr>
            <p:ph type="body" sz="quarter" idx="3"/>
          </p:nvPr>
        </p:nvSpPr>
        <p:spPr/>
        <p:txBody>
          <a:bodyPr/>
          <a:lstStyle/>
          <a:p>
            <a:r>
              <a:rPr lang="de-AT" dirty="0" smtClean="0"/>
              <a:t>TRAININGSHERZFREQUENZ</a:t>
            </a:r>
            <a:endParaRPr lang="de-AT" dirty="0"/>
          </a:p>
        </p:txBody>
      </p:sp>
      <p:sp>
        <p:nvSpPr>
          <p:cNvPr id="6" name="Inhaltsplatzhalter 5"/>
          <p:cNvSpPr>
            <a:spLocks noGrp="1"/>
          </p:cNvSpPr>
          <p:nvPr>
            <p:ph sz="quarter" idx="4"/>
          </p:nvPr>
        </p:nvSpPr>
        <p:spPr/>
        <p:txBody>
          <a:bodyPr/>
          <a:lstStyle/>
          <a:p>
            <a:r>
              <a:rPr lang="de-AT" dirty="0"/>
              <a:t>Wenn Sie ihre Herzfrequenz während den Sportübungen messen, können Sie erkennen, ob Sie zu viel oder zu wenig trainieren. </a:t>
            </a:r>
            <a:r>
              <a:rPr lang="de-AT" dirty="0" smtClean="0"/>
              <a:t>Wir empfehlen Ihnen dafür eine </a:t>
            </a:r>
            <a:r>
              <a:rPr lang="de-AT" dirty="0" err="1" smtClean="0"/>
              <a:t>Pulsuhr</a:t>
            </a:r>
            <a:r>
              <a:rPr lang="de-AT" dirty="0" smtClean="0"/>
              <a:t> mit Brustgurt zu verwenden. Durch die Ziel-Herzfrequenz und die eigene ermittelte Herzfrequenz können Sie die richtige Intensität für ihr Ausdauertraining bestimmen.</a:t>
            </a:r>
            <a:endParaRPr lang="de-AT" dirty="0"/>
          </a:p>
          <a:p>
            <a:endParaRPr lang="de-AT" dirty="0"/>
          </a:p>
        </p:txBody>
      </p:sp>
    </p:spTree>
    <p:extLst>
      <p:ext uri="{BB962C8B-B14F-4D97-AF65-F5344CB8AC3E}">
        <p14:creationId xmlns:p14="http://schemas.microsoft.com/office/powerpoint/2010/main" val="299051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KRAFTTRAINING</a:t>
            </a:r>
            <a:endParaRPr lang="de-AT" dirty="0"/>
          </a:p>
        </p:txBody>
      </p:sp>
      <p:sp>
        <p:nvSpPr>
          <p:cNvPr id="3" name="Textplatzhalter 2"/>
          <p:cNvSpPr>
            <a:spLocks noGrp="1"/>
          </p:cNvSpPr>
          <p:nvPr>
            <p:ph type="body" idx="1"/>
          </p:nvPr>
        </p:nvSpPr>
        <p:spPr/>
        <p:txBody>
          <a:bodyPr/>
          <a:lstStyle/>
          <a:p>
            <a:r>
              <a:rPr lang="de-AT" dirty="0" smtClean="0"/>
              <a:t>HANTELN</a:t>
            </a:r>
            <a:endParaRPr lang="de-AT" dirty="0"/>
          </a:p>
        </p:txBody>
      </p:sp>
      <p:sp>
        <p:nvSpPr>
          <p:cNvPr id="4" name="Inhaltsplatzhalter 3"/>
          <p:cNvSpPr>
            <a:spLocks noGrp="1"/>
          </p:cNvSpPr>
          <p:nvPr>
            <p:ph sz="half" idx="2"/>
          </p:nvPr>
        </p:nvSpPr>
        <p:spPr/>
        <p:txBody>
          <a:bodyPr/>
          <a:lstStyle/>
          <a:p>
            <a:r>
              <a:rPr lang="de-AT" dirty="0" smtClean="0"/>
              <a:t>Zum Krafttraining sind 2 Hand-Hanteln erforderlich. Sie können die empfohlenen Übungen mit diesen Hilfsmitteln für Ihr Krafttraining erweitern. Sie können auch bei anderen Übungen Gewicht oder Widerstand einsetzen, um die Muskelmasse und die Fettverbrennung zu erhöhen.</a:t>
            </a:r>
            <a:endParaRPr lang="de-AT" dirty="0"/>
          </a:p>
        </p:txBody>
      </p:sp>
      <p:sp>
        <p:nvSpPr>
          <p:cNvPr id="5" name="Textplatzhalter 4"/>
          <p:cNvSpPr>
            <a:spLocks noGrp="1"/>
          </p:cNvSpPr>
          <p:nvPr>
            <p:ph type="body" sz="quarter" idx="3"/>
          </p:nvPr>
        </p:nvSpPr>
        <p:spPr/>
        <p:txBody>
          <a:bodyPr/>
          <a:lstStyle/>
          <a:p>
            <a:r>
              <a:rPr lang="de-AT" dirty="0" smtClean="0"/>
              <a:t>THERABAND</a:t>
            </a:r>
            <a:endParaRPr lang="de-AT" dirty="0"/>
          </a:p>
        </p:txBody>
      </p:sp>
      <p:sp>
        <p:nvSpPr>
          <p:cNvPr id="6" name="Inhaltsplatzhalter 5"/>
          <p:cNvSpPr>
            <a:spLocks noGrp="1"/>
          </p:cNvSpPr>
          <p:nvPr>
            <p:ph sz="quarter" idx="4"/>
          </p:nvPr>
        </p:nvSpPr>
        <p:spPr/>
        <p:txBody>
          <a:bodyPr/>
          <a:lstStyle/>
          <a:p>
            <a:r>
              <a:rPr lang="de-AT" dirty="0" smtClean="0"/>
              <a:t>Mit dem </a:t>
            </a:r>
            <a:r>
              <a:rPr lang="de-AT" dirty="0" err="1" smtClean="0"/>
              <a:t>Theraband</a:t>
            </a:r>
            <a:r>
              <a:rPr lang="de-AT" dirty="0" smtClean="0"/>
              <a:t> können sie auch die Dehnübungen intensivieren. </a:t>
            </a:r>
          </a:p>
          <a:p>
            <a:r>
              <a:rPr lang="de-AT" dirty="0" smtClean="0"/>
              <a:t>Denken sie auch an Regeneration</a:t>
            </a:r>
          </a:p>
          <a:p>
            <a:pPr marL="0" indent="0">
              <a:buNone/>
            </a:pPr>
            <a:r>
              <a:rPr lang="de-AT" dirty="0" smtClean="0"/>
              <a:t>Legen Sie bewusst sportfreie Tage ein. </a:t>
            </a:r>
          </a:p>
          <a:p>
            <a:pPr marL="0" indent="0">
              <a:buNone/>
            </a:pPr>
            <a:r>
              <a:rPr lang="de-AT" dirty="0" smtClean="0"/>
              <a:t>Regeneration ist für den Körper genauso wichtig wie das tägliche Training.</a:t>
            </a:r>
            <a:endParaRPr lang="de-AT" dirty="0"/>
          </a:p>
        </p:txBody>
      </p:sp>
    </p:spTree>
    <p:extLst>
      <p:ext uri="{BB962C8B-B14F-4D97-AF65-F5344CB8AC3E}">
        <p14:creationId xmlns:p14="http://schemas.microsoft.com/office/powerpoint/2010/main" val="248896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TAG 1 − 30 </a:t>
            </a:r>
            <a:endParaRPr lang="de-AT" dirty="0"/>
          </a:p>
        </p:txBody>
      </p:sp>
      <p:sp>
        <p:nvSpPr>
          <p:cNvPr id="3" name="Textplatzhalter 2"/>
          <p:cNvSpPr>
            <a:spLocks noGrp="1"/>
          </p:cNvSpPr>
          <p:nvPr>
            <p:ph type="body" idx="1"/>
          </p:nvPr>
        </p:nvSpPr>
        <p:spPr/>
        <p:txBody>
          <a:bodyPr>
            <a:normAutofit fontScale="92500" lnSpcReduction="20000"/>
          </a:bodyPr>
          <a:lstStyle/>
          <a:p>
            <a:r>
              <a:rPr lang="de-AT" dirty="0" smtClean="0"/>
              <a:t>3 WIEDERHOLUNGEN</a:t>
            </a:r>
          </a:p>
          <a:p>
            <a:r>
              <a:rPr lang="de-AT" dirty="0" smtClean="0"/>
              <a:t>Geschätzte Kalorienverbrennung: ʡ300 Ꝍ500</a:t>
            </a:r>
          </a:p>
        </p:txBody>
      </p:sp>
      <p:sp>
        <p:nvSpPr>
          <p:cNvPr id="4" name="Inhaltsplatzhalter 3"/>
          <p:cNvSpPr>
            <a:spLocks noGrp="1"/>
          </p:cNvSpPr>
          <p:nvPr>
            <p:ph sz="half" idx="2"/>
          </p:nvPr>
        </p:nvSpPr>
        <p:spPr/>
        <p:txBody>
          <a:bodyPr>
            <a:normAutofit fontScale="32500" lnSpcReduction="20000"/>
          </a:bodyPr>
          <a:lstStyle/>
          <a:p>
            <a:r>
              <a:rPr lang="de-AT" b="1" dirty="0" smtClean="0"/>
              <a:t>12 Ausfallschritte nach hinten </a:t>
            </a:r>
          </a:p>
          <a:p>
            <a:pPr marL="0" indent="0">
              <a:buNone/>
            </a:pPr>
            <a:r>
              <a:rPr lang="de-AT" b="1" dirty="0" smtClean="0"/>
              <a:t>beide Seiten</a:t>
            </a:r>
          </a:p>
          <a:p>
            <a:r>
              <a:rPr lang="de-AT" b="1" dirty="0" smtClean="0"/>
              <a:t>12 Ausfallschritte nach vorne, </a:t>
            </a:r>
          </a:p>
          <a:p>
            <a:pPr marL="0" indent="0">
              <a:buNone/>
            </a:pPr>
            <a:r>
              <a:rPr lang="de-AT" b="1" dirty="0" smtClean="0"/>
              <a:t>mit Gewicht über dem Kopf </a:t>
            </a:r>
          </a:p>
          <a:p>
            <a:r>
              <a:rPr lang="de-AT" b="1" dirty="0" err="1"/>
              <a:t>b</a:t>
            </a:r>
            <a:r>
              <a:rPr lang="de-AT" b="1" dirty="0" err="1" smtClean="0"/>
              <a:t>ds</a:t>
            </a:r>
            <a:r>
              <a:rPr lang="de-AT" b="1" dirty="0" smtClean="0"/>
              <a:t>. </a:t>
            </a:r>
            <a:r>
              <a:rPr lang="de-AT" b="1" dirty="0" err="1" smtClean="0"/>
              <a:t>Bicepstraining</a:t>
            </a:r>
            <a:r>
              <a:rPr lang="de-AT" b="1" dirty="0" smtClean="0"/>
              <a:t> mit Gewichten (2-8 Kg je </a:t>
            </a:r>
            <a:r>
              <a:rPr lang="de-AT" b="1" smtClean="0"/>
              <a:t>nach Trainingsphase</a:t>
            </a:r>
            <a:r>
              <a:rPr lang="de-AT" b="1" dirty="0" smtClean="0"/>
              <a:t>)</a:t>
            </a:r>
          </a:p>
          <a:p>
            <a:r>
              <a:rPr lang="de-AT" b="1" dirty="0"/>
              <a:t>10x Frontheben Hanteln Pause 60 Sek 10x Nackenhantel (</a:t>
            </a:r>
            <a:r>
              <a:rPr lang="de-AT" b="1" dirty="0" err="1"/>
              <a:t>Triceps</a:t>
            </a:r>
            <a:r>
              <a:rPr lang="de-AT" b="1" dirty="0"/>
              <a:t>)</a:t>
            </a:r>
          </a:p>
          <a:p>
            <a:r>
              <a:rPr lang="de-AT" b="1" dirty="0" smtClean="0"/>
              <a:t>20 Kniebeugen</a:t>
            </a:r>
          </a:p>
          <a:p>
            <a:r>
              <a:rPr lang="de-AT" b="1" dirty="0"/>
              <a:t>1</a:t>
            </a:r>
            <a:r>
              <a:rPr lang="de-AT" b="1" dirty="0" smtClean="0"/>
              <a:t>0 seitliche Rückwärts-Liegestück beidseits (</a:t>
            </a:r>
            <a:r>
              <a:rPr lang="de-AT" b="1" dirty="0" err="1" smtClean="0"/>
              <a:t>Triceps</a:t>
            </a:r>
            <a:r>
              <a:rPr lang="de-AT" b="1" dirty="0" smtClean="0"/>
              <a:t>)</a:t>
            </a:r>
          </a:p>
          <a:p>
            <a:r>
              <a:rPr lang="de-AT" b="1" dirty="0" smtClean="0"/>
              <a:t>20 Liegestütze (Alternative: 10 Klimmzüge)</a:t>
            </a:r>
          </a:p>
          <a:p>
            <a:r>
              <a:rPr lang="de-AT" b="1" dirty="0" smtClean="0"/>
              <a:t>20 Bauchpressen (Alternative: 10 Schiefes </a:t>
            </a:r>
            <a:r>
              <a:rPr lang="de-AT" b="1" dirty="0"/>
              <a:t>Brett</a:t>
            </a:r>
            <a:r>
              <a:rPr lang="de-AT" b="1" dirty="0" smtClean="0"/>
              <a:t>)</a:t>
            </a:r>
          </a:p>
          <a:p>
            <a:r>
              <a:rPr lang="de-AT" b="1" dirty="0" smtClean="0"/>
              <a:t>10 x Springschnur</a:t>
            </a:r>
          </a:p>
          <a:p>
            <a:r>
              <a:rPr lang="de-AT" b="1" dirty="0" smtClean="0"/>
              <a:t>60 Sek. Pause</a:t>
            </a:r>
          </a:p>
          <a:p>
            <a:r>
              <a:rPr lang="de-AT" b="1" dirty="0" smtClean="0"/>
              <a:t>Dehnen (YOGA mit Band) und Strecken</a:t>
            </a:r>
          </a:p>
          <a:p>
            <a:endParaRPr lang="de-AT" b="1" dirty="0"/>
          </a:p>
        </p:txBody>
      </p:sp>
      <p:sp>
        <p:nvSpPr>
          <p:cNvPr id="5" name="Textplatzhalter 4"/>
          <p:cNvSpPr>
            <a:spLocks noGrp="1"/>
          </p:cNvSpPr>
          <p:nvPr>
            <p:ph type="body" sz="quarter" idx="3"/>
          </p:nvPr>
        </p:nvSpPr>
        <p:spPr/>
        <p:txBody>
          <a:bodyPr/>
          <a:lstStyle/>
          <a:p>
            <a:r>
              <a:rPr lang="de-AT" dirty="0" smtClean="0"/>
              <a:t>TAG 4 &amp; 5, 11 &amp; 12, 19 </a:t>
            </a:r>
            <a:endParaRPr lang="de-AT" dirty="0"/>
          </a:p>
        </p:txBody>
      </p:sp>
      <p:sp>
        <p:nvSpPr>
          <p:cNvPr id="6" name="Inhaltsplatzhalter 5"/>
          <p:cNvSpPr>
            <a:spLocks noGrp="1"/>
          </p:cNvSpPr>
          <p:nvPr>
            <p:ph sz="quarter" idx="4"/>
          </p:nvPr>
        </p:nvSpPr>
        <p:spPr/>
        <p:txBody>
          <a:bodyPr>
            <a:normAutofit lnSpcReduction="10000"/>
          </a:bodyPr>
          <a:lstStyle/>
          <a:p>
            <a:r>
              <a:rPr lang="de-AT" dirty="0" smtClean="0"/>
              <a:t>Kein Training</a:t>
            </a:r>
          </a:p>
          <a:p>
            <a:r>
              <a:rPr lang="de-AT" dirty="0" smtClean="0"/>
              <a:t>Nicht entmutigen lassen</a:t>
            </a:r>
          </a:p>
          <a:p>
            <a:r>
              <a:rPr lang="de-AT" dirty="0" smtClean="0"/>
              <a:t>Denken Sie daran viel Flüssigkeit zu trinken, damit der Körper nicht austrocknet.</a:t>
            </a:r>
          </a:p>
          <a:p>
            <a:r>
              <a:rPr lang="de-AT" dirty="0" smtClean="0"/>
              <a:t>Geben sie nicht auf, auch wenn Ihnen einige Übungen schwerfallen!</a:t>
            </a:r>
          </a:p>
          <a:p>
            <a:r>
              <a:rPr lang="de-AT" dirty="0" smtClean="0"/>
              <a:t>Los geht´s</a:t>
            </a:r>
            <a:endParaRPr lang="de-AT" dirty="0"/>
          </a:p>
        </p:txBody>
      </p:sp>
    </p:spTree>
    <p:extLst>
      <p:ext uri="{BB962C8B-B14F-4D97-AF65-F5344CB8AC3E}">
        <p14:creationId xmlns:p14="http://schemas.microsoft.com/office/powerpoint/2010/main" val="27006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9420" y="1466335"/>
            <a:ext cx="4800937" cy="90616"/>
          </a:xfrm>
        </p:spPr>
        <p:txBody>
          <a:bodyPr/>
          <a:lstStyle/>
          <a:p>
            <a:r>
              <a:rPr lang="de-AT" dirty="0" smtClean="0"/>
              <a:t>Training</a:t>
            </a:r>
            <a:endParaRPr lang="de-AT" dirty="0"/>
          </a:p>
        </p:txBody>
      </p:sp>
      <p:sp>
        <p:nvSpPr>
          <p:cNvPr id="3" name="Inhaltsplatzhalter 2"/>
          <p:cNvSpPr>
            <a:spLocks noGrp="1"/>
          </p:cNvSpPr>
          <p:nvPr>
            <p:ph idx="1"/>
          </p:nvPr>
        </p:nvSpPr>
        <p:spPr/>
        <p:txBody>
          <a:bodyPr>
            <a:normAutofit lnSpcReduction="10000"/>
          </a:bodyPr>
          <a:lstStyle/>
          <a:p>
            <a:r>
              <a:rPr lang="de-AT" sz="4000" dirty="0" smtClean="0">
                <a:solidFill>
                  <a:srgbClr val="FF0000"/>
                </a:solidFill>
              </a:rPr>
              <a:t>KRAFT</a:t>
            </a:r>
          </a:p>
          <a:p>
            <a:pPr marL="0" indent="0">
              <a:buNone/>
            </a:pPr>
            <a:r>
              <a:rPr lang="de-AT" dirty="0" smtClean="0"/>
              <a:t>Viele Mensch glauben, dass Gewichte Heben nichts mit Abnehmen zu tun hat oder dass die Arbeit mit Gewichten während des </a:t>
            </a:r>
            <a:r>
              <a:rPr lang="de-AT" dirty="0" err="1" smtClean="0"/>
              <a:t>Workout</a:t>
            </a:r>
            <a:r>
              <a:rPr lang="de-AT" dirty="0" smtClean="0"/>
              <a:t> zu übermäßig großen Muskeln führt.</a:t>
            </a:r>
          </a:p>
          <a:p>
            <a:pPr marL="0" indent="0">
              <a:buNone/>
            </a:pPr>
            <a:r>
              <a:rPr lang="de-AT" dirty="0" smtClean="0"/>
              <a:t>Tatsächlich unterstützen die Übungen mit Gewichten – sofern korrekt ausgeführt – die Kalorienverbrennung und sorgen mitunter noch lange nach Trainingsende für einen erhöhten Stoffwechsel. Gewichtsübungen mit Trainingsbändern können verbesserte Ergebnisse erzielen, da mit den Trainingsbändern die Muskeln länger angespannt bleiben, wodurch sich mehr reine Muskelmasse aufbauen und mehr </a:t>
            </a:r>
            <a:r>
              <a:rPr lang="de-AT" dirty="0"/>
              <a:t>K</a:t>
            </a:r>
            <a:r>
              <a:rPr lang="de-AT" dirty="0" smtClean="0"/>
              <a:t>alorien verbrannt werden können.</a:t>
            </a:r>
            <a:endParaRPr lang="de-AT" dirty="0"/>
          </a:p>
        </p:txBody>
      </p:sp>
      <p:sp>
        <p:nvSpPr>
          <p:cNvPr id="4" name="Textplatzhalter 3"/>
          <p:cNvSpPr>
            <a:spLocks noGrp="1"/>
          </p:cNvSpPr>
          <p:nvPr>
            <p:ph type="body" sz="half" idx="2"/>
          </p:nvPr>
        </p:nvSpPr>
        <p:spPr>
          <a:xfrm>
            <a:off x="6559420" y="1556951"/>
            <a:ext cx="4800937" cy="4852087"/>
          </a:xfrm>
        </p:spPr>
        <p:txBody>
          <a:bodyPr>
            <a:normAutofit/>
          </a:bodyPr>
          <a:lstStyle/>
          <a:p>
            <a:r>
              <a:rPr lang="de-AT" dirty="0" smtClean="0"/>
              <a:t>Erforderliche Ausrüstung:</a:t>
            </a:r>
          </a:p>
          <a:p>
            <a:r>
              <a:rPr lang="de-AT" dirty="0" smtClean="0"/>
              <a:t>Kurzhanteln, Trainingsbänder</a:t>
            </a:r>
          </a:p>
          <a:p>
            <a:r>
              <a:rPr lang="de-AT" dirty="0" err="1" smtClean="0"/>
              <a:t>Workout</a:t>
            </a:r>
            <a:r>
              <a:rPr lang="de-AT" dirty="0" smtClean="0"/>
              <a:t> ergänzt um Widerstandsübungen mit Gewichten und Isolationsübungen fordert den Körper. Die Übungen werden jeweils mehrmals wiederholt, bevor man/frau zur nächsten Übungen übergeht. Gönne Dir zwischen den Übungen 60 </a:t>
            </a:r>
            <a:r>
              <a:rPr lang="de-AT" dirty="0"/>
              <a:t>S</a:t>
            </a:r>
            <a:r>
              <a:rPr lang="de-AT" dirty="0" smtClean="0"/>
              <a:t>ek. Pause. Verwende Hanteln, mit denen du alle Übungen komplett durchführen kannst. Deine Muskeln sollten nach jedem Übungssatz ermüden, bevor du eine Pause einlegst. Du kannst eine Hantel wählen, wo du das Gewicht erhöhen kannst, das ist eine Frage Deines Trainings.</a:t>
            </a:r>
          </a:p>
          <a:p>
            <a:endParaRPr lang="de-AT" dirty="0"/>
          </a:p>
        </p:txBody>
      </p:sp>
    </p:spTree>
    <p:extLst>
      <p:ext uri="{BB962C8B-B14F-4D97-AF65-F5344CB8AC3E}">
        <p14:creationId xmlns:p14="http://schemas.microsoft.com/office/powerpoint/2010/main" val="307490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WORKOUT BACKSIDE &amp; FRONTSIDE</a:t>
            </a:r>
            <a:endParaRPr lang="de-AT" dirty="0"/>
          </a:p>
        </p:txBody>
      </p:sp>
      <p:sp>
        <p:nvSpPr>
          <p:cNvPr id="3" name="Inhaltsplatzhalter 2"/>
          <p:cNvSpPr>
            <a:spLocks noGrp="1"/>
          </p:cNvSpPr>
          <p:nvPr>
            <p:ph sz="half" idx="1"/>
          </p:nvPr>
        </p:nvSpPr>
        <p:spPr/>
        <p:txBody>
          <a:bodyPr/>
          <a:lstStyle/>
          <a:p>
            <a:r>
              <a:rPr lang="de-AT" dirty="0" smtClean="0">
                <a:solidFill>
                  <a:srgbClr val="FF0000"/>
                </a:solidFill>
              </a:rPr>
              <a:t>WARM UP</a:t>
            </a:r>
          </a:p>
          <a:p>
            <a:pPr marL="0" indent="0">
              <a:buNone/>
            </a:pPr>
            <a:r>
              <a:rPr lang="de-AT" dirty="0" smtClean="0"/>
              <a:t>Vor jedem </a:t>
            </a:r>
            <a:r>
              <a:rPr lang="de-AT" dirty="0" err="1" smtClean="0"/>
              <a:t>Workout</a:t>
            </a:r>
            <a:r>
              <a:rPr lang="de-AT" dirty="0" smtClean="0"/>
              <a:t> ist es wichtig, sich Zeit zum Aufwärmen zu nehmen. So können deine Gelenke ihre komplette Beweglichkeit nutzen, was die Effektivität deines </a:t>
            </a:r>
            <a:r>
              <a:rPr lang="de-AT" dirty="0" err="1" smtClean="0"/>
              <a:t>Workout</a:t>
            </a:r>
            <a:r>
              <a:rPr lang="de-AT" dirty="0" smtClean="0"/>
              <a:t> verbessert. Zudem wird die Verletzungsgefahr reduziert </a:t>
            </a:r>
            <a:endParaRPr lang="de-AT" dirty="0"/>
          </a:p>
        </p:txBody>
      </p:sp>
      <p:sp>
        <p:nvSpPr>
          <p:cNvPr id="4" name="Inhaltsplatzhalter 3"/>
          <p:cNvSpPr>
            <a:spLocks noGrp="1"/>
          </p:cNvSpPr>
          <p:nvPr>
            <p:ph sz="half" idx="2"/>
          </p:nvPr>
        </p:nvSpPr>
        <p:spPr/>
        <p:txBody>
          <a:bodyPr/>
          <a:lstStyle/>
          <a:p>
            <a:r>
              <a:rPr lang="de-AT" dirty="0" smtClean="0">
                <a:solidFill>
                  <a:schemeClr val="accent6">
                    <a:lumMod val="75000"/>
                  </a:schemeClr>
                </a:solidFill>
              </a:rPr>
              <a:t>COOL DOWN</a:t>
            </a:r>
          </a:p>
          <a:p>
            <a:pPr marL="0" indent="0">
              <a:buNone/>
            </a:pPr>
            <a:r>
              <a:rPr lang="de-AT" dirty="0" smtClean="0"/>
              <a:t>Nimm dir am ende jede Trainings ein paar Minuten Zeit. Dadurch sinkt deine Herzfrequenz langsam in den Regenerationsmodus, Atmung und </a:t>
            </a:r>
            <a:r>
              <a:rPr lang="de-AT" dirty="0"/>
              <a:t>B</a:t>
            </a:r>
            <a:r>
              <a:rPr lang="de-AT" dirty="0" smtClean="0"/>
              <a:t>lutdruck gehen zurück auf Normalniveau. Der Cool-Down-Prozess verbessert die Flexibilität und schützt vor Verletzungen.</a:t>
            </a:r>
            <a:endParaRPr lang="de-AT" dirty="0"/>
          </a:p>
        </p:txBody>
      </p:sp>
    </p:spTree>
    <p:extLst>
      <p:ext uri="{BB962C8B-B14F-4D97-AF65-F5344CB8AC3E}">
        <p14:creationId xmlns:p14="http://schemas.microsoft.com/office/powerpoint/2010/main" val="47699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AUFWÄRMEN</a:t>
            </a:r>
            <a:br>
              <a:rPr lang="de-DE" dirty="0" smtClean="0"/>
            </a:br>
            <a:r>
              <a:rPr lang="de-DE" dirty="0" smtClean="0"/>
              <a:t>DEHNEN</a:t>
            </a:r>
            <a:endParaRPr lang="de-DE" dirty="0"/>
          </a:p>
        </p:txBody>
      </p:sp>
      <p:sp>
        <p:nvSpPr>
          <p:cNvPr id="4" name="Textplatzhalter 3"/>
          <p:cNvSpPr>
            <a:spLocks noGrp="1"/>
          </p:cNvSpPr>
          <p:nvPr>
            <p:ph type="body" sz="half" idx="2"/>
          </p:nvPr>
        </p:nvSpPr>
        <p:spPr>
          <a:xfrm>
            <a:off x="6556248" y="2075935"/>
            <a:ext cx="5569849" cy="4782065"/>
          </a:xfrm>
        </p:spPr>
        <p:txBody>
          <a:bodyPr>
            <a:normAutofit fontScale="77500" lnSpcReduction="20000"/>
          </a:bodyPr>
          <a:lstStyle/>
          <a:p>
            <a:r>
              <a:rPr lang="de-DE" dirty="0" smtClean="0"/>
              <a:t>Bei jedem Training ist es wichtig, sich Zeit zum Aufwärmen und Dehnen zu nehmen, damit das Work-out effektiv ist und die Gefahr von Verletzungen reduziert wird.</a:t>
            </a:r>
          </a:p>
          <a:p>
            <a:r>
              <a:rPr lang="de-DE" dirty="0" smtClean="0"/>
              <a:t>Folgendes Programmist ideal zum Aufwärmen:</a:t>
            </a:r>
          </a:p>
          <a:p>
            <a:r>
              <a:rPr lang="de-DE" dirty="0" smtClean="0"/>
              <a:t>30 Schritte rückwärts Laufen, dabei die Knie abwechselnd hochziehen (Alternative: am Stand)</a:t>
            </a:r>
          </a:p>
          <a:p>
            <a:r>
              <a:rPr lang="de-DE" dirty="0" smtClean="0"/>
              <a:t>30 Schritte auf den Fersen vorwärts gehen, 30 x Arme vorwärts kreisen (Alternative : am Stand)</a:t>
            </a:r>
          </a:p>
          <a:p>
            <a:r>
              <a:rPr lang="de-DE" dirty="0" smtClean="0"/>
              <a:t>30 x Arme rückwärts kreisen, 30 x Hüfte Kreisen, 30 x Beine abwechselnd vor dem Körper ausgestreckt hochheben.</a:t>
            </a:r>
          </a:p>
          <a:p>
            <a:r>
              <a:rPr lang="de-DE" dirty="0" smtClean="0"/>
              <a:t>Dehnen ist nach dem Training sehr wichtig, da es die Blut- und Nährstoffversorgung in den Muskeln ankurbelt, Muskelkater vorbeugt und die Flexibilität und das Verlängern der Muskelfasern und des Muskelgewebes unterstützt. Dehnen sie alle Körperbereiche nach jedem Sportprogramm.</a:t>
            </a:r>
          </a:p>
          <a:p>
            <a:r>
              <a:rPr lang="de-DE" dirty="0" smtClean="0"/>
              <a:t>Insbesondere: vorderer und hinterer Oberschenkel, Waden, Gesäß, Hüftbeuger, Brust, Bauch, Rücken, </a:t>
            </a:r>
            <a:r>
              <a:rPr lang="de-DE" dirty="0" err="1" smtClean="0"/>
              <a:t>Biceps</a:t>
            </a:r>
            <a:r>
              <a:rPr lang="de-DE" dirty="0" smtClean="0"/>
              <a:t>, </a:t>
            </a:r>
            <a:r>
              <a:rPr lang="de-DE" dirty="0" err="1" smtClean="0"/>
              <a:t>Triceps</a:t>
            </a:r>
            <a:r>
              <a:rPr lang="de-DE" dirty="0" smtClean="0"/>
              <a:t> und Schultern</a:t>
            </a:r>
          </a:p>
          <a:p>
            <a:r>
              <a:rPr lang="de-DE" dirty="0" smtClean="0"/>
              <a:t>Gemeindearzt von </a:t>
            </a:r>
            <a:r>
              <a:rPr lang="de-DE" dirty="0" err="1" smtClean="0"/>
              <a:t>Peuerbach</a:t>
            </a:r>
            <a:r>
              <a:rPr lang="de-DE" dirty="0" smtClean="0"/>
              <a:t>: </a:t>
            </a:r>
            <a:r>
              <a:rPr lang="de-DE" dirty="0" smtClean="0"/>
              <a:t>Dr. Martin </a:t>
            </a:r>
            <a:r>
              <a:rPr lang="de-DE" dirty="0" err="1" smtClean="0"/>
              <a:t>Gollner</a:t>
            </a:r>
            <a:endParaRPr lang="de-DE" dirty="0"/>
          </a:p>
          <a:p>
            <a:r>
              <a:rPr lang="de-DE" dirty="0" smtClean="0"/>
              <a:t>Professional Nordic Walking </a:t>
            </a:r>
            <a:r>
              <a:rPr lang="de-DE" dirty="0" smtClean="0"/>
              <a:t>Trainer: </a:t>
            </a:r>
            <a:r>
              <a:rPr lang="de-DE" dirty="0" smtClean="0"/>
              <a:t>Mag. Petra Mayr</a:t>
            </a:r>
            <a:endParaRPr lang="de-DE" dirty="0"/>
          </a:p>
        </p:txBody>
      </p:sp>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t>JETZT HEISST ES BEWEGEN!</a:t>
            </a:r>
            <a:endParaRPr lang="de-AT" dirty="0"/>
          </a:p>
        </p:txBody>
      </p:sp>
      <p:sp>
        <p:nvSpPr>
          <p:cNvPr id="3" name="Untertitel 2"/>
          <p:cNvSpPr>
            <a:spLocks noGrp="1"/>
          </p:cNvSpPr>
          <p:nvPr>
            <p:ph type="subTitle" idx="1"/>
          </p:nvPr>
        </p:nvSpPr>
        <p:spPr>
          <a:xfrm>
            <a:off x="609600" y="3956179"/>
            <a:ext cx="6858000" cy="2090393"/>
          </a:xfrm>
        </p:spPr>
        <p:txBody>
          <a:bodyPr>
            <a:normAutofit/>
          </a:bodyPr>
          <a:lstStyle/>
          <a:p>
            <a:r>
              <a:rPr lang="de-AT" dirty="0" smtClean="0"/>
              <a:t>INDOOR LAUFBAND ODER CROSSTRAINER </a:t>
            </a:r>
          </a:p>
          <a:p>
            <a:r>
              <a:rPr lang="de-AT" dirty="0" smtClean="0"/>
              <a:t>Täglich 30 Minuten </a:t>
            </a:r>
          </a:p>
          <a:p>
            <a:r>
              <a:rPr lang="de-AT" dirty="0" smtClean="0"/>
              <a:t>Niedriges bis Mittleres sportliches Niveau</a:t>
            </a:r>
          </a:p>
          <a:p>
            <a:r>
              <a:rPr lang="de-AT" dirty="0" smtClean="0"/>
              <a:t>OUTDOOR PROFESSIONAL NORDIC WALKING bis 60 Minuten mindestens 1 Mal wöchentlich</a:t>
            </a:r>
          </a:p>
        </p:txBody>
      </p:sp>
    </p:spTree>
    <p:extLst>
      <p:ext uri="{BB962C8B-B14F-4D97-AF65-F5344CB8AC3E}">
        <p14:creationId xmlns:p14="http://schemas.microsoft.com/office/powerpoint/2010/main" val="114673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defTabSz="914400">
              <a:lnSpc>
                <a:spcPct val="85000"/>
              </a:lnSpc>
              <a:spcBef>
                <a:spcPct val="0"/>
              </a:spcBef>
              <a:buNone/>
            </a:pPr>
            <a:r>
              <a:rPr lang="de-DE" dirty="0" smtClean="0">
                <a:solidFill>
                  <a:srgbClr val="1BDCFF"/>
                </a:solidFill>
                <a:latin typeface="Calibri"/>
              </a:rPr>
              <a:t>EINLEITUNG</a:t>
            </a:r>
            <a:endParaRPr lang="de-DE" dirty="0"/>
          </a:p>
        </p:txBody>
      </p:sp>
      <p:sp>
        <p:nvSpPr>
          <p:cNvPr id="3" name="Inhaltsplatzhalter 2"/>
          <p:cNvSpPr>
            <a:spLocks noGrp="1"/>
          </p:cNvSpPr>
          <p:nvPr>
            <p:ph idx="1"/>
          </p:nvPr>
        </p:nvSpPr>
        <p:spPr/>
        <p:txBody>
          <a:bodyPr>
            <a:normAutofit/>
          </a:bodyPr>
          <a:lstStyle/>
          <a:p>
            <a:pPr marL="274320" indent="-274320" algn="l" defTabSz="914400">
              <a:lnSpc>
                <a:spcPct val="90000"/>
              </a:lnSpc>
              <a:spcBef>
                <a:spcPts val="1800"/>
              </a:spcBef>
              <a:buClr>
                <a:srgbClr val="404040"/>
              </a:buClr>
              <a:buSzPct val="100000"/>
              <a:buFont typeface="Arial"/>
              <a:buChar char="▪"/>
            </a:pPr>
            <a:r>
              <a:rPr lang="de-DE" dirty="0" smtClean="0"/>
              <a:t>Einen gesünderen Lebensstil zu führen ist nicht einfach…</a:t>
            </a:r>
          </a:p>
          <a:p>
            <a:pPr marL="0" indent="0" algn="l" defTabSz="914400">
              <a:lnSpc>
                <a:spcPct val="90000"/>
              </a:lnSpc>
              <a:spcBef>
                <a:spcPts val="1800"/>
              </a:spcBef>
              <a:buClr>
                <a:srgbClr val="404040"/>
              </a:buClr>
              <a:buSzPct val="100000"/>
              <a:buNone/>
            </a:pPr>
            <a:r>
              <a:rPr lang="de-DE" dirty="0" smtClean="0"/>
              <a:t>… aber es gibt ein paar Dinge im Leben, die sollten es einem einfach Wert sein, sich darum zu kümmern. Dazu zählt, sich in seinem Körper rundum wohlzufühlen.</a:t>
            </a:r>
          </a:p>
          <a:p>
            <a:pPr marL="0" indent="0" algn="l" defTabSz="914400">
              <a:lnSpc>
                <a:spcPct val="90000"/>
              </a:lnSpc>
              <a:spcBef>
                <a:spcPts val="1800"/>
              </a:spcBef>
              <a:buClr>
                <a:srgbClr val="404040"/>
              </a:buClr>
              <a:buSzPct val="100000"/>
              <a:buNone/>
            </a:pPr>
            <a:r>
              <a:rPr lang="de-DE" dirty="0" smtClean="0"/>
              <a:t>Ihr Aussehen und Wohlbefinden werden sich positiv verändern, und der Körper beginnt, sich zu reinigen, somit können Nährstoffe optimaler aufgenommen werden, sie werden sich leichter und kraftvoller fühlen, sie lernen, ihren Hunger zu kontrollieren, und werden erste Veränderungen im Körper spüren. </a:t>
            </a:r>
          </a:p>
          <a:p>
            <a:pPr marL="0" indent="0" algn="l" defTabSz="914400">
              <a:lnSpc>
                <a:spcPct val="90000"/>
              </a:lnSpc>
              <a:spcBef>
                <a:spcPts val="1800"/>
              </a:spcBef>
              <a:buClr>
                <a:srgbClr val="404040"/>
              </a:buClr>
              <a:buSzPct val="100000"/>
              <a:buNone/>
            </a:pPr>
            <a:r>
              <a:rPr lang="de-DE" dirty="0" smtClean="0"/>
              <a:t>Zitiert nach Hans </a:t>
            </a:r>
            <a:r>
              <a:rPr lang="de-DE" dirty="0" err="1" smtClean="0"/>
              <a:t>Enn</a:t>
            </a:r>
            <a:r>
              <a:rPr lang="de-DE" dirty="0" smtClean="0"/>
              <a:t>, Bronzeolympiasieger in Slalom 1980</a:t>
            </a:r>
            <a:endParaRPr lang="de-DE" dirty="0"/>
          </a:p>
        </p:txBody>
      </p:sp>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7102" y="422189"/>
            <a:ext cx="9372600" cy="1295400"/>
          </a:xfrm>
        </p:spPr>
        <p:txBody>
          <a:bodyPr/>
          <a:lstStyle/>
          <a:p>
            <a:pPr algn="l" defTabSz="914400">
              <a:lnSpc>
                <a:spcPct val="85000"/>
              </a:lnSpc>
              <a:spcBef>
                <a:spcPct val="0"/>
              </a:spcBef>
              <a:buNone/>
            </a:pPr>
            <a:r>
              <a:rPr lang="de-DE" dirty="0" smtClean="0">
                <a:solidFill>
                  <a:srgbClr val="1BDCFF"/>
                </a:solidFill>
                <a:latin typeface="Calibri"/>
              </a:rPr>
              <a:t>Erster Schritt</a:t>
            </a:r>
            <a:endParaRPr lang="de-DE" dirty="0"/>
          </a:p>
        </p:txBody>
      </p:sp>
      <p:sp>
        <p:nvSpPr>
          <p:cNvPr id="3" name="Inhaltsplatzhalter 2"/>
          <p:cNvSpPr>
            <a:spLocks noGrp="1"/>
          </p:cNvSpPr>
          <p:nvPr>
            <p:ph idx="1"/>
          </p:nvPr>
        </p:nvSpPr>
        <p:spPr/>
        <p:txBody>
          <a:bodyPr>
            <a:normAutofit lnSpcReduction="10000"/>
          </a:bodyPr>
          <a:lstStyle/>
          <a:p>
            <a:r>
              <a:rPr lang="de-AT" dirty="0" smtClean="0"/>
              <a:t>Motivation: Sie verdienen maximale Resultate</a:t>
            </a:r>
          </a:p>
          <a:p>
            <a:pPr marL="457200" indent="-457200">
              <a:buAutoNum type="arabicPeriod"/>
            </a:pPr>
            <a:r>
              <a:rPr lang="de-AT" dirty="0" smtClean="0"/>
              <a:t>Vor Beginn Wiegen und Messen (Fettwaage und Maßband)</a:t>
            </a:r>
          </a:p>
          <a:p>
            <a:pPr marL="457200" indent="-457200">
              <a:buAutoNum type="arabicPeriod"/>
            </a:pPr>
            <a:r>
              <a:rPr lang="de-AT" dirty="0" smtClean="0"/>
              <a:t>Setzen Sie sich realistische Ziele, die sie erreichen möchten.</a:t>
            </a:r>
          </a:p>
          <a:p>
            <a:pPr marL="457200" indent="-457200">
              <a:buAutoNum type="arabicPeriod"/>
            </a:pPr>
            <a:r>
              <a:rPr lang="de-AT" dirty="0" smtClean="0"/>
              <a:t>Notieren sie Ihre sportlichen Aktivitäten, Ihre Ernährung und wie Sie sich fühlen.</a:t>
            </a:r>
          </a:p>
          <a:p>
            <a:pPr marL="457200" indent="-457200">
              <a:buAutoNum type="arabicPeriod"/>
            </a:pPr>
            <a:r>
              <a:rPr lang="de-AT" dirty="0" smtClean="0"/>
              <a:t>Täglich sportliche Betätigung: übertreiben sie es nicht, wenn sie Sport betreiben, beginnen Sie mit einfachen und lockeren Übungen und steigern Sie sich nach und nach.</a:t>
            </a:r>
          </a:p>
          <a:p>
            <a:pPr marL="457200" indent="-457200">
              <a:buAutoNum type="arabicPeriod"/>
            </a:pPr>
            <a:r>
              <a:rPr lang="de-AT" dirty="0" smtClean="0"/>
              <a:t>Trinken Sie viel Wasser: mit mindestens 2 l Wasser am Tag werden Sie sich satter fühlen, und der Reinigungsprozess wird unterstützt.</a:t>
            </a:r>
          </a:p>
        </p:txBody>
      </p:sp>
    </p:spTree>
    <p:extLst>
      <p:ext uri="{BB962C8B-B14F-4D97-AF65-F5344CB8AC3E}">
        <p14:creationId xmlns:p14="http://schemas.microsoft.com/office/powerpoint/2010/main" val="29369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defTabSz="914400">
              <a:lnSpc>
                <a:spcPct val="85000"/>
              </a:lnSpc>
              <a:spcBef>
                <a:spcPct val="0"/>
              </a:spcBef>
              <a:buNone/>
            </a:pPr>
            <a:r>
              <a:rPr lang="de-DE" dirty="0" smtClean="0">
                <a:solidFill>
                  <a:srgbClr val="1BDCFF"/>
                </a:solidFill>
                <a:latin typeface="Calibri"/>
              </a:rPr>
              <a:t>Schritt 2</a:t>
            </a:r>
            <a:endParaRPr lang="de-DE" dirty="0"/>
          </a:p>
        </p:txBody>
      </p:sp>
      <p:sp>
        <p:nvSpPr>
          <p:cNvPr id="3" name="Inhaltsplatzhalter 2"/>
          <p:cNvSpPr>
            <a:spLocks noGrp="1"/>
          </p:cNvSpPr>
          <p:nvPr>
            <p:ph sz="half" idx="1"/>
          </p:nvPr>
        </p:nvSpPr>
        <p:spPr>
          <a:xfrm>
            <a:off x="799070" y="1981200"/>
            <a:ext cx="5754130" cy="4024184"/>
          </a:xfrm>
        </p:spPr>
        <p:txBody>
          <a:bodyPr>
            <a:normAutofit fontScale="77500" lnSpcReduction="20000"/>
          </a:bodyPr>
          <a:lstStyle/>
          <a:p>
            <a:pPr marL="274320" indent="-274320" algn="l" defTabSz="914400">
              <a:spcBef>
                <a:spcPts val="1800"/>
              </a:spcBef>
              <a:buClr>
                <a:srgbClr val="404040"/>
              </a:buClr>
              <a:buSzPct val="100000"/>
              <a:buFont typeface="Arial"/>
              <a:buChar char="▪"/>
            </a:pPr>
            <a:r>
              <a:rPr lang="de-DE" dirty="0" smtClean="0"/>
              <a:t>Nur eine Mahlzeit am Tag erst ab Tag 3 − 9</a:t>
            </a:r>
          </a:p>
          <a:p>
            <a:pPr marL="0" indent="0" algn="l" defTabSz="914400">
              <a:spcBef>
                <a:spcPts val="1800"/>
              </a:spcBef>
              <a:buClr>
                <a:srgbClr val="404040"/>
              </a:buClr>
              <a:buSzPct val="100000"/>
              <a:buNone/>
            </a:pPr>
            <a:r>
              <a:rPr lang="de-DE" dirty="0"/>
              <a:t> </a:t>
            </a:r>
            <a:r>
              <a:rPr lang="de-DE" dirty="0" smtClean="0"/>
              <a:t>bei Frauen 600kcal</a:t>
            </a:r>
          </a:p>
          <a:p>
            <a:pPr marL="0" indent="0" algn="l" defTabSz="914400">
              <a:spcBef>
                <a:spcPts val="1800"/>
              </a:spcBef>
              <a:buClr>
                <a:srgbClr val="404040"/>
              </a:buClr>
              <a:buSzPct val="100000"/>
              <a:buNone/>
            </a:pPr>
            <a:r>
              <a:rPr lang="de-DE" dirty="0" smtClean="0"/>
              <a:t> bei Männern 850kcal</a:t>
            </a:r>
          </a:p>
          <a:p>
            <a:pPr marL="0" indent="0" algn="l" defTabSz="914400">
              <a:spcBef>
                <a:spcPts val="1800"/>
              </a:spcBef>
              <a:buClr>
                <a:srgbClr val="404040"/>
              </a:buClr>
              <a:buSzPct val="100000"/>
              <a:buNone/>
            </a:pPr>
            <a:r>
              <a:rPr lang="de-DE" dirty="0" smtClean="0"/>
              <a:t>Erlaubte Snacks für Zwischendurch nach GI (</a:t>
            </a:r>
            <a:r>
              <a:rPr lang="de-DE" dirty="0" err="1" smtClean="0"/>
              <a:t>glykämischer</a:t>
            </a:r>
            <a:r>
              <a:rPr lang="de-DE" dirty="0" smtClean="0"/>
              <a:t> Index &lt; 55)</a:t>
            </a:r>
          </a:p>
          <a:p>
            <a:pPr marL="0" indent="0" algn="l" defTabSz="914400">
              <a:spcBef>
                <a:spcPts val="1800"/>
              </a:spcBef>
              <a:buClr>
                <a:srgbClr val="404040"/>
              </a:buClr>
              <a:buSzPct val="100000"/>
              <a:buNone/>
            </a:pPr>
            <a:r>
              <a:rPr lang="de-DE" dirty="0" smtClean="0"/>
              <a:t>Früchte und Gemüsesorten:</a:t>
            </a:r>
          </a:p>
          <a:p>
            <a:pPr marL="0" indent="0" algn="l" defTabSz="914400">
              <a:spcBef>
                <a:spcPts val="1800"/>
              </a:spcBef>
              <a:buClr>
                <a:srgbClr val="404040"/>
              </a:buClr>
              <a:buSzPct val="100000"/>
              <a:buNone/>
            </a:pPr>
            <a:r>
              <a:rPr lang="de-DE" dirty="0" smtClean="0"/>
              <a:t>Gemüse sollte roh gegessen werden </a:t>
            </a:r>
          </a:p>
          <a:p>
            <a:pPr marL="0" indent="0" algn="l" defTabSz="914400">
              <a:spcBef>
                <a:spcPts val="1800"/>
              </a:spcBef>
              <a:buClr>
                <a:srgbClr val="404040"/>
              </a:buClr>
              <a:buSzPct val="100000"/>
              <a:buNone/>
            </a:pPr>
            <a:r>
              <a:rPr lang="de-DE" dirty="0" smtClean="0"/>
              <a:t>(Ausnahmen: Artischocken und Sojabohnen) oder leicht gedämpft, ohne Fette oder Öle. Würzen Sie nach Belieben mit ihren Lieblingskräutern. </a:t>
            </a:r>
            <a:r>
              <a:rPr lang="de-DE" dirty="0"/>
              <a:t>S</a:t>
            </a:r>
            <a:r>
              <a:rPr lang="de-DE" smtClean="0"/>
              <a:t>alzen </a:t>
            </a:r>
            <a:r>
              <a:rPr lang="de-DE" dirty="0" smtClean="0"/>
              <a:t>Sie nicht.</a:t>
            </a:r>
          </a:p>
          <a:p>
            <a:pPr marL="0" indent="0" algn="l" defTabSz="914400">
              <a:spcBef>
                <a:spcPts val="1800"/>
              </a:spcBef>
              <a:buClr>
                <a:srgbClr val="404040"/>
              </a:buClr>
              <a:buSzPct val="100000"/>
              <a:buNone/>
            </a:pPr>
            <a:r>
              <a:rPr lang="de-DE" dirty="0"/>
              <a:t>	</a:t>
            </a:r>
            <a:endParaRPr lang="de-DE" dirty="0" smtClean="0"/>
          </a:p>
          <a:p>
            <a:pPr marL="0" indent="0" algn="l" defTabSz="914400">
              <a:spcBef>
                <a:spcPts val="1800"/>
              </a:spcBef>
              <a:buClr>
                <a:srgbClr val="404040"/>
              </a:buClr>
              <a:buSzPct val="100000"/>
              <a:buNone/>
            </a:pPr>
            <a:endParaRPr lang="de-DE" dirty="0"/>
          </a:p>
        </p:txBody>
      </p:sp>
      <p:graphicFrame>
        <p:nvGraphicFramePr>
          <p:cNvPr id="5" name="Inhaltsplatzhalter 4" descr="Sample table with 3 columns, 4 rows" title="Table"/>
          <p:cNvGraphicFramePr>
            <a:graphicFrameLocks noGrp="1"/>
          </p:cNvGraphicFramePr>
          <p:nvPr>
            <p:ph sz="half" idx="2"/>
            <p:extLst>
              <p:ext uri="{D42A27DB-BD31-4B8C-83A1-F6EECF244321}">
                <p14:modId xmlns:p14="http://schemas.microsoft.com/office/powerpoint/2010/main" val="4183363090"/>
              </p:ext>
            </p:extLst>
          </p:nvPr>
        </p:nvGraphicFramePr>
        <p:xfrm>
          <a:off x="6781800" y="1981200"/>
          <a:ext cx="4572000" cy="2092036"/>
        </p:xfrm>
        <a:graphic>
          <a:graphicData uri="http://schemas.openxmlformats.org/drawingml/2006/table">
            <a:tbl>
              <a:tblPr firstRow="1" bandRow="1">
                <a:tableStyleId>{5C22544A-7EE6-4342-B048-85BDC9FD1C3A}</a:tableStyleId>
              </a:tblPr>
              <a:tblGrid>
                <a:gridCol w="1524000"/>
                <a:gridCol w="1524000"/>
                <a:gridCol w="1524000"/>
              </a:tblGrid>
              <a:tr h="523009">
                <a:tc>
                  <a:txBody>
                    <a:bodyPr/>
                    <a:lstStyle/>
                    <a:p>
                      <a:endParaRPr lang="de-DE" noProof="0" dirty="0"/>
                    </a:p>
                  </a:txBody>
                  <a:tcPr anchor="ctr"/>
                </a:tc>
                <a:tc>
                  <a:txBody>
                    <a:bodyPr/>
                    <a:lstStyle/>
                    <a:p>
                      <a:pPr algn="ctr"/>
                      <a:r>
                        <a:rPr lang="de-DE" sz="1800" b="1" kern="1200" noProof="0" dirty="0" err="1" smtClean="0">
                          <a:solidFill>
                            <a:schemeClr val="lt1"/>
                          </a:solidFill>
                          <a:effectLst/>
                          <a:latin typeface="+mn-lt"/>
                          <a:ea typeface="+mn-ea"/>
                          <a:cs typeface="+mn-cs"/>
                        </a:rPr>
                        <a:t>PeMaphyt</a:t>
                      </a:r>
                      <a:r>
                        <a:rPr lang="de-DE" sz="1800" b="1" kern="1200" baseline="0" noProof="0" dirty="0" smtClean="0">
                          <a:solidFill>
                            <a:schemeClr val="lt1"/>
                          </a:solidFill>
                          <a:effectLst/>
                          <a:latin typeface="+mn-lt"/>
                          <a:ea typeface="+mn-ea"/>
                          <a:cs typeface="+mn-cs"/>
                        </a:rPr>
                        <a:t> ®</a:t>
                      </a:r>
                      <a:endParaRPr lang="de-DE" noProof="0" dirty="0"/>
                    </a:p>
                  </a:txBody>
                  <a:tcPr anchor="ctr"/>
                </a:tc>
                <a:tc>
                  <a:txBody>
                    <a:bodyPr/>
                    <a:lstStyle/>
                    <a:p>
                      <a:pPr algn="ctr"/>
                      <a:r>
                        <a:rPr lang="de-DE" sz="1800" b="1" kern="1200" noProof="0" dirty="0" smtClean="0">
                          <a:solidFill>
                            <a:schemeClr val="lt1"/>
                          </a:solidFill>
                          <a:effectLst/>
                          <a:latin typeface="+mn-lt"/>
                          <a:ea typeface="+mn-ea"/>
                          <a:cs typeface="+mn-cs"/>
                        </a:rPr>
                        <a:t>TCM</a:t>
                      </a:r>
                      <a:endParaRPr lang="de-DE" noProof="0" dirty="0"/>
                    </a:p>
                  </a:txBody>
                  <a:tcPr anchor="ctr"/>
                </a:tc>
              </a:tr>
              <a:tr h="523009">
                <a:tc>
                  <a:txBody>
                    <a:bodyPr/>
                    <a:lstStyle/>
                    <a:p>
                      <a:pPr algn="ctr"/>
                      <a:r>
                        <a:rPr lang="de-DE" noProof="0" dirty="0" smtClean="0"/>
                        <a:t>Tag</a:t>
                      </a:r>
                      <a:r>
                        <a:rPr lang="de-DE" baseline="0" noProof="0" dirty="0" smtClean="0"/>
                        <a:t> 1</a:t>
                      </a:r>
                      <a:endParaRPr lang="de-DE" noProof="0" dirty="0"/>
                    </a:p>
                  </a:txBody>
                  <a:tcPr anchor="ctr"/>
                </a:tc>
                <a:tc>
                  <a:txBody>
                    <a:bodyPr/>
                    <a:lstStyle/>
                    <a:p>
                      <a:pPr algn="ctr"/>
                      <a:r>
                        <a:rPr lang="de-DE" noProof="0" dirty="0" smtClean="0"/>
                        <a:t>3x20</a:t>
                      </a:r>
                      <a:r>
                        <a:rPr lang="de-DE" baseline="0" noProof="0" dirty="0" smtClean="0"/>
                        <a:t> </a:t>
                      </a:r>
                      <a:r>
                        <a:rPr lang="de-DE" baseline="0" noProof="0" dirty="0" err="1" smtClean="0"/>
                        <a:t>gtt</a:t>
                      </a:r>
                      <a:endParaRPr lang="de-DE" noProof="0" dirty="0"/>
                    </a:p>
                  </a:txBody>
                  <a:tcPr anchor="ctr"/>
                </a:tc>
                <a:tc>
                  <a:txBody>
                    <a:bodyPr/>
                    <a:lstStyle/>
                    <a:p>
                      <a:pPr algn="ctr"/>
                      <a:r>
                        <a:rPr lang="de-DE" noProof="0" dirty="0" smtClean="0"/>
                        <a:t>Tee</a:t>
                      </a:r>
                      <a:endParaRPr lang="de-DE" noProof="0" dirty="0"/>
                    </a:p>
                  </a:txBody>
                  <a:tcPr anchor="ctr"/>
                </a:tc>
              </a:tr>
              <a:tr h="523009">
                <a:tc>
                  <a:txBody>
                    <a:bodyPr/>
                    <a:lstStyle/>
                    <a:p>
                      <a:pPr algn="ctr"/>
                      <a:r>
                        <a:rPr lang="de-DE" noProof="0" dirty="0" smtClean="0"/>
                        <a:t>Tag</a:t>
                      </a:r>
                      <a:r>
                        <a:rPr lang="de-DE" baseline="0" noProof="0" dirty="0" smtClean="0"/>
                        <a:t> 2</a:t>
                      </a:r>
                      <a:endParaRPr lang="de-DE" noProof="0" dirty="0"/>
                    </a:p>
                  </a:txBody>
                  <a:tcPr anchor="ctr"/>
                </a:tc>
                <a:tc>
                  <a:txBody>
                    <a:bodyPr/>
                    <a:lstStyle/>
                    <a:p>
                      <a:pPr algn="ctr"/>
                      <a:r>
                        <a:rPr lang="de-DE" noProof="0" dirty="0" smtClean="0"/>
                        <a:t>3x20 </a:t>
                      </a:r>
                      <a:r>
                        <a:rPr lang="de-DE" noProof="0" dirty="0" err="1" smtClean="0"/>
                        <a:t>gtt</a:t>
                      </a:r>
                      <a:endParaRPr lang="de-DE" noProof="0" dirty="0"/>
                    </a:p>
                  </a:txBody>
                  <a:tcPr anchor="ctr"/>
                </a:tc>
                <a:tc>
                  <a:txBody>
                    <a:bodyPr/>
                    <a:lstStyle/>
                    <a:p>
                      <a:pPr algn="ctr"/>
                      <a:r>
                        <a:rPr lang="de-DE" noProof="0" dirty="0" smtClean="0"/>
                        <a:t>Tee</a:t>
                      </a:r>
                      <a:endParaRPr lang="de-DE" noProof="0" dirty="0"/>
                    </a:p>
                  </a:txBody>
                  <a:tcPr anchor="ctr"/>
                </a:tc>
              </a:tr>
              <a:tr h="523009">
                <a:tc>
                  <a:txBody>
                    <a:bodyPr/>
                    <a:lstStyle/>
                    <a:p>
                      <a:pPr algn="ctr"/>
                      <a:r>
                        <a:rPr lang="de-DE" noProof="0" dirty="0" smtClean="0"/>
                        <a:t>Tag</a:t>
                      </a:r>
                      <a:r>
                        <a:rPr lang="de-DE" baseline="0" noProof="0" dirty="0" smtClean="0"/>
                        <a:t> 3</a:t>
                      </a:r>
                      <a:endParaRPr lang="de-DE" noProof="0" dirty="0"/>
                    </a:p>
                  </a:txBody>
                  <a:tcPr anchor="ctr"/>
                </a:tc>
                <a:tc>
                  <a:txBody>
                    <a:bodyPr/>
                    <a:lstStyle/>
                    <a:p>
                      <a:pPr algn="ctr"/>
                      <a:r>
                        <a:rPr lang="de-DE" noProof="0" dirty="0" smtClean="0"/>
                        <a:t>Frischmilch</a:t>
                      </a:r>
                    </a:p>
                  </a:txBody>
                  <a:tcPr anchor="ctr"/>
                </a:tc>
                <a:tc>
                  <a:txBody>
                    <a:bodyPr/>
                    <a:lstStyle/>
                    <a:p>
                      <a:pPr algn="ctr"/>
                      <a:r>
                        <a:rPr lang="de-DE" sz="1600" noProof="0" dirty="0" smtClean="0"/>
                        <a:t>Aloe</a:t>
                      </a:r>
                      <a:r>
                        <a:rPr lang="de-DE" sz="1600" baseline="0" noProof="0" dirty="0" smtClean="0"/>
                        <a:t> Vera Drink</a:t>
                      </a:r>
                      <a:endParaRPr lang="de-DE" sz="1600" noProof="0" dirty="0"/>
                    </a:p>
                  </a:txBody>
                  <a:tcPr anchor="ctr"/>
                </a:tc>
              </a:tr>
            </a:tbl>
          </a:graphicData>
        </a:graphic>
      </p:graphicFrame>
    </p:spTree>
    <p:extLst>
      <p:ext uri="{BB962C8B-B14F-4D97-AF65-F5344CB8AC3E}">
        <p14:creationId xmlns:p14="http://schemas.microsoft.com/office/powerpoint/2010/main" val="4019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defTabSz="914400">
              <a:lnSpc>
                <a:spcPct val="85000"/>
              </a:lnSpc>
              <a:spcBef>
                <a:spcPct val="0"/>
              </a:spcBef>
              <a:buNone/>
            </a:pPr>
            <a:r>
              <a:rPr lang="de-DE" dirty="0" smtClean="0">
                <a:solidFill>
                  <a:srgbClr val="1BDCFF"/>
                </a:solidFill>
                <a:latin typeface="Calibri"/>
              </a:rPr>
              <a:t/>
            </a:r>
            <a:br>
              <a:rPr lang="de-DE" dirty="0" smtClean="0">
                <a:solidFill>
                  <a:srgbClr val="1BDCFF"/>
                </a:solidFill>
                <a:latin typeface="Calibri"/>
              </a:rPr>
            </a:br>
            <a:r>
              <a:rPr lang="de-DE" dirty="0">
                <a:solidFill>
                  <a:srgbClr val="1BDCFF"/>
                </a:solidFill>
                <a:latin typeface="Calibri"/>
              </a:rPr>
              <a:t/>
            </a:r>
            <a:br>
              <a:rPr lang="de-DE" dirty="0">
                <a:solidFill>
                  <a:srgbClr val="1BDCFF"/>
                </a:solidFill>
                <a:latin typeface="Calibri"/>
              </a:rPr>
            </a:br>
            <a:endParaRPr lang="de-DE" dirty="0"/>
          </a:p>
        </p:txBody>
      </p:sp>
      <p:sp>
        <p:nvSpPr>
          <p:cNvPr id="3" name="Inhaltsplatzhalter 2"/>
          <p:cNvSpPr>
            <a:spLocks noGrp="1"/>
          </p:cNvSpPr>
          <p:nvPr>
            <p:ph sz="half" idx="1"/>
          </p:nvPr>
        </p:nvSpPr>
        <p:spPr/>
        <p:txBody>
          <a:bodyPr/>
          <a:lstStyle/>
          <a:p>
            <a:pPr marL="274320" indent="-274320" algn="l" defTabSz="914400">
              <a:spcBef>
                <a:spcPts val="1800"/>
              </a:spcBef>
              <a:buClr>
                <a:srgbClr val="404040"/>
              </a:buClr>
              <a:buSzPct val="100000"/>
              <a:buFont typeface="Arial"/>
              <a:buChar char="▪"/>
            </a:pPr>
            <a:r>
              <a:rPr lang="de-DE" dirty="0" smtClean="0">
                <a:solidFill>
                  <a:srgbClr val="404040"/>
                </a:solidFill>
                <a:latin typeface="Calibri"/>
              </a:rPr>
              <a:t>Meiden sie Zucker- und kohlensäurehaltige Getränke</a:t>
            </a:r>
            <a:endParaRPr lang="de-DE" sz="2400" b="0" i="0" dirty="0" smtClean="0">
              <a:solidFill>
                <a:srgbClr val="404040"/>
              </a:solidFill>
              <a:latin typeface="Calibri"/>
            </a:endParaRPr>
          </a:p>
          <a:p>
            <a:pPr marL="274320" indent="-274320" algn="l" defTabSz="914400">
              <a:spcBef>
                <a:spcPts val="1800"/>
              </a:spcBef>
              <a:buClr>
                <a:srgbClr val="404040"/>
              </a:buClr>
              <a:buSzPct val="100000"/>
              <a:buFont typeface="Arial"/>
              <a:buChar char="▪"/>
            </a:pPr>
            <a:r>
              <a:rPr lang="de-DE" dirty="0">
                <a:solidFill>
                  <a:srgbClr val="404040"/>
                </a:solidFill>
                <a:latin typeface="Calibri"/>
              </a:rPr>
              <a:t> </a:t>
            </a:r>
            <a:r>
              <a:rPr lang="de-DE" dirty="0" smtClean="0">
                <a:solidFill>
                  <a:srgbClr val="404040"/>
                </a:solidFill>
                <a:latin typeface="Calibri"/>
              </a:rPr>
              <a:t>Süßgetränke steigern den Kalorien- und Zuckerhaushalt</a:t>
            </a:r>
            <a:endParaRPr lang="de-DE" sz="2400" b="0" i="0" dirty="0" smtClean="0">
              <a:solidFill>
                <a:srgbClr val="404040"/>
              </a:solidFill>
              <a:latin typeface="Calibri"/>
            </a:endParaRPr>
          </a:p>
          <a:p>
            <a:pPr marL="274320" indent="-274320" algn="l" defTabSz="914400">
              <a:spcBef>
                <a:spcPts val="1800"/>
              </a:spcBef>
              <a:buClr>
                <a:srgbClr val="404040"/>
              </a:buClr>
              <a:buSzPct val="100000"/>
              <a:buFont typeface="Arial"/>
              <a:buChar char="▪"/>
            </a:pPr>
            <a:r>
              <a:rPr lang="de-DE" dirty="0">
                <a:solidFill>
                  <a:srgbClr val="404040"/>
                </a:solidFill>
                <a:latin typeface="Calibri"/>
              </a:rPr>
              <a:t> </a:t>
            </a:r>
            <a:r>
              <a:rPr lang="de-DE" dirty="0" smtClean="0">
                <a:solidFill>
                  <a:srgbClr val="404040"/>
                </a:solidFill>
                <a:latin typeface="Calibri"/>
              </a:rPr>
              <a:t>Kohlensäure begünstigt das Blähen im Körper</a:t>
            </a:r>
          </a:p>
          <a:p>
            <a:pPr marL="274320" indent="-274320" algn="l" defTabSz="914400">
              <a:spcBef>
                <a:spcPts val="1800"/>
              </a:spcBef>
              <a:buClr>
                <a:srgbClr val="404040"/>
              </a:buClr>
              <a:buSzPct val="100000"/>
              <a:buFont typeface="Arial"/>
              <a:buChar char="▪"/>
            </a:pPr>
            <a:r>
              <a:rPr lang="de-DE" dirty="0" smtClean="0">
                <a:solidFill>
                  <a:srgbClr val="404040"/>
                </a:solidFill>
                <a:latin typeface="Calibri"/>
              </a:rPr>
              <a:t>Mehr Bewegung in den Alltag einbauen, </a:t>
            </a:r>
            <a:r>
              <a:rPr lang="de-DE" dirty="0" err="1" smtClean="0">
                <a:solidFill>
                  <a:srgbClr val="404040"/>
                </a:solidFill>
                <a:latin typeface="Calibri"/>
              </a:rPr>
              <a:t>z.B</a:t>
            </a:r>
            <a:r>
              <a:rPr lang="de-DE" dirty="0" smtClean="0">
                <a:solidFill>
                  <a:srgbClr val="404040"/>
                </a:solidFill>
                <a:latin typeface="Calibri"/>
              </a:rPr>
              <a:t>: Parken Sie ihr Auto weiter weg und gehen Sie</a:t>
            </a:r>
          </a:p>
          <a:p>
            <a:pPr marL="274320" indent="-274320" algn="l" defTabSz="914400">
              <a:spcBef>
                <a:spcPts val="1800"/>
              </a:spcBef>
              <a:buClr>
                <a:srgbClr val="404040"/>
              </a:buClr>
              <a:buSzPct val="100000"/>
              <a:buFont typeface="Arial"/>
              <a:buChar char="▪"/>
            </a:pPr>
            <a:r>
              <a:rPr lang="de-DE" dirty="0" smtClean="0">
                <a:solidFill>
                  <a:srgbClr val="404040"/>
                </a:solidFill>
                <a:latin typeface="Calibri"/>
              </a:rPr>
              <a:t>Ab Tag 10: ʡ 1000kcal Ꝍ 1500kcal</a:t>
            </a:r>
            <a:endParaRPr lang="de-DE" dirty="0"/>
          </a:p>
        </p:txBody>
      </p:sp>
      <p:graphicFrame>
        <p:nvGraphicFramePr>
          <p:cNvPr id="5" name="Inhaltsplatzhalter 4" descr="Verbundener Blockprozess" title="SmartArt"/>
          <p:cNvGraphicFramePr>
            <a:graphicFrameLocks noGrp="1"/>
          </p:cNvGraphicFramePr>
          <p:nvPr>
            <p:ph sz="half" idx="2"/>
            <p:extLst>
              <p:ext uri="{D42A27DB-BD31-4B8C-83A1-F6EECF244321}">
                <p14:modId xmlns:p14="http://schemas.microsoft.com/office/powerpoint/2010/main" val="1203089942"/>
              </p:ext>
            </p:extLst>
          </p:nvPr>
        </p:nvGraphicFramePr>
        <p:xfrm>
          <a:off x="6781800" y="1981200"/>
          <a:ext cx="457200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66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IHR TÄGLICHER ERNÄHRUNGSPLAN</a:t>
            </a:r>
            <a:endParaRPr lang="de-DE" dirty="0"/>
          </a:p>
        </p:txBody>
      </p:sp>
      <p:sp>
        <p:nvSpPr>
          <p:cNvPr id="3" name="Textplatzhalter 2"/>
          <p:cNvSpPr>
            <a:spLocks noGrp="1"/>
          </p:cNvSpPr>
          <p:nvPr>
            <p:ph type="body" idx="1"/>
          </p:nvPr>
        </p:nvSpPr>
        <p:spPr>
          <a:xfrm>
            <a:off x="609600" y="2834640"/>
            <a:ext cx="8686800" cy="2766060"/>
          </a:xfrm>
        </p:spPr>
        <p:txBody>
          <a:bodyPr>
            <a:normAutofit fontScale="92500"/>
          </a:bodyPr>
          <a:lstStyle/>
          <a:p>
            <a:endParaRPr lang="de-DE" dirty="0" smtClean="0"/>
          </a:p>
          <a:p>
            <a:endParaRPr lang="de-DE" dirty="0" smtClean="0"/>
          </a:p>
          <a:p>
            <a:pPr marL="457200" indent="-457200">
              <a:buFont typeface="Arial" panose="020B0604020202020204" pitchFamily="34" charset="0"/>
              <a:buChar char="•"/>
            </a:pPr>
            <a:r>
              <a:rPr lang="de-DE" dirty="0" smtClean="0"/>
              <a:t>BEFOLGEN SIE DEN PLAN TÄGLICH UM BESTE ERGEBNISSE MIT DEM SPORT UND ERNÄHRUNGSPROGRAMM DER ORDINATION ZU ERZIELEN </a:t>
            </a:r>
          </a:p>
          <a:p>
            <a:pPr marL="457200" indent="-457200">
              <a:buFont typeface="Arial" panose="020B0604020202020204" pitchFamily="34" charset="0"/>
              <a:buChar char="•"/>
            </a:pPr>
            <a:r>
              <a:rPr lang="de-DE" dirty="0" smtClean="0">
                <a:hlinkClick r:id="rId2"/>
              </a:rPr>
              <a:t>www.ktu-linz.at</a:t>
            </a:r>
            <a:r>
              <a:rPr lang="de-DE" dirty="0" smtClean="0"/>
              <a:t> Literatur: Grundlagen Ernährungsmedizin</a:t>
            </a:r>
          </a:p>
          <a:p>
            <a:pPr marL="457200" indent="-457200">
              <a:buFont typeface="Arial" panose="020B0604020202020204" pitchFamily="34" charset="0"/>
              <a:buChar char="•"/>
            </a:pPr>
            <a:r>
              <a:rPr lang="de-DE" smtClean="0"/>
              <a:t>NACH DEN 30 TAGEN WIRD IHRE ERNÄHRUNG UMGESTELLT</a:t>
            </a:r>
            <a:endParaRPr lang="de-DE" dirty="0" smtClean="0"/>
          </a:p>
          <a:p>
            <a:pPr marL="457200" indent="-457200">
              <a:buFont typeface="Arial" panose="020B0604020202020204" pitchFamily="34" charset="0"/>
              <a:buChar char="•"/>
            </a:pPr>
            <a:endParaRPr lang="de-DE" dirty="0" smtClean="0"/>
          </a:p>
          <a:p>
            <a:endParaRPr lang="de-DE" dirty="0"/>
          </a:p>
        </p:txBody>
      </p:sp>
    </p:spTree>
    <p:extLst>
      <p:ext uri="{BB962C8B-B14F-4D97-AF65-F5344CB8AC3E}">
        <p14:creationId xmlns:p14="http://schemas.microsoft.com/office/powerpoint/2010/main" val="468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Reinigungsphase</a:t>
            </a:r>
            <a:endParaRPr lang="de-AT" dirty="0"/>
          </a:p>
        </p:txBody>
      </p:sp>
      <p:sp>
        <p:nvSpPr>
          <p:cNvPr id="3" name="Textplatzhalter 2"/>
          <p:cNvSpPr>
            <a:spLocks noGrp="1"/>
          </p:cNvSpPr>
          <p:nvPr>
            <p:ph type="body" idx="1"/>
          </p:nvPr>
        </p:nvSpPr>
        <p:spPr>
          <a:xfrm>
            <a:off x="609600" y="2834639"/>
            <a:ext cx="8686800" cy="3368453"/>
          </a:xfrm>
        </p:spPr>
        <p:txBody>
          <a:bodyPr>
            <a:normAutofit lnSpcReduction="10000"/>
          </a:bodyPr>
          <a:lstStyle/>
          <a:p>
            <a:r>
              <a:rPr lang="de-AT" dirty="0" smtClean="0"/>
              <a:t>Während dieser Phase reinigen sie Ihren Körper, Sie müssen sich an die Vorgaben halten – gerade die ersten 2 tage sind entscheidend. Hier wird Körper und Geist auf 0 zurückgesetzt.</a:t>
            </a:r>
          </a:p>
          <a:p>
            <a:r>
              <a:rPr lang="de-AT" dirty="0" smtClean="0"/>
              <a:t>Behalten Sie ihre Ziele im Hinterkopf und bedenken Sie, dass der Anfang am schwersten ist.</a:t>
            </a:r>
          </a:p>
          <a:p>
            <a:r>
              <a:rPr lang="de-AT" dirty="0" smtClean="0"/>
              <a:t>Mit Nahrungsergänzung individualisiert durch TCM werden sie mit wichtigen Essenzen versorgt. Mit Spezial-Tees und Aloe </a:t>
            </a:r>
            <a:r>
              <a:rPr lang="de-AT" dirty="0"/>
              <a:t>V</a:t>
            </a:r>
            <a:r>
              <a:rPr lang="de-AT" dirty="0" smtClean="0"/>
              <a:t>era Drinks schaffen sie die ersten Tage.</a:t>
            </a:r>
            <a:endParaRPr lang="de-AT" dirty="0"/>
          </a:p>
        </p:txBody>
      </p:sp>
    </p:spTree>
    <p:extLst>
      <p:ext uri="{BB962C8B-B14F-4D97-AF65-F5344CB8AC3E}">
        <p14:creationId xmlns:p14="http://schemas.microsoft.com/office/powerpoint/2010/main" val="190025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710" y="0"/>
            <a:ext cx="4694246" cy="6858000"/>
          </a:xfrm>
          <a:prstGeom prst="rect">
            <a:avLst/>
          </a:prstGeom>
        </p:spPr>
      </p:pic>
      <p:sp>
        <p:nvSpPr>
          <p:cNvPr id="3" name="Textfeld 2"/>
          <p:cNvSpPr txBox="1"/>
          <p:nvPr/>
        </p:nvSpPr>
        <p:spPr>
          <a:xfrm>
            <a:off x="1738184" y="1202724"/>
            <a:ext cx="5626443" cy="2308324"/>
          </a:xfrm>
          <a:prstGeom prst="rect">
            <a:avLst/>
          </a:prstGeom>
          <a:noFill/>
        </p:spPr>
        <p:txBody>
          <a:bodyPr wrap="square" rtlCol="0">
            <a:spAutoFit/>
          </a:bodyPr>
          <a:lstStyle/>
          <a:p>
            <a:r>
              <a:rPr lang="de-AT" dirty="0" smtClean="0"/>
              <a:t>TAG 3 − 9</a:t>
            </a:r>
          </a:p>
          <a:p>
            <a:r>
              <a:rPr lang="de-AT" dirty="0" smtClean="0"/>
              <a:t>Achtung: Ihr Gewicht kann von Tag zu Tag variieren! Wiegen Sie sich nur an den Tagen laut Vorgabe.</a:t>
            </a:r>
          </a:p>
          <a:p>
            <a:r>
              <a:rPr lang="de-AT" dirty="0" smtClean="0"/>
              <a:t>Lassen Sie sich nicht entmutigen.</a:t>
            </a:r>
          </a:p>
          <a:p>
            <a:r>
              <a:rPr lang="de-AT" dirty="0" smtClean="0"/>
              <a:t>Besprechen Sie alles mit Ihrem Arzt und der Ernährungsberatung</a:t>
            </a:r>
          </a:p>
          <a:p>
            <a:r>
              <a:rPr lang="de-AT" dirty="0" smtClean="0"/>
              <a:t>Erlaubt Kalorienanzahl neben Milch als neues Sportgetränk und Aloe Vera Gel bei ʡ: 600 bei Ꝍ: 800 Kcal</a:t>
            </a:r>
            <a:endParaRPr lang="de-AT" dirty="0"/>
          </a:p>
        </p:txBody>
      </p:sp>
    </p:spTree>
    <p:extLst>
      <p:ext uri="{BB962C8B-B14F-4D97-AF65-F5344CB8AC3E}">
        <p14:creationId xmlns:p14="http://schemas.microsoft.com/office/powerpoint/2010/main" val="122101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IHR TÄGLICHES TRAINING</a:t>
            </a:r>
            <a:endParaRPr lang="de-DE" dirty="0"/>
          </a:p>
        </p:txBody>
      </p:sp>
      <p:sp>
        <p:nvSpPr>
          <p:cNvPr id="3" name="Textplatzhalter 2"/>
          <p:cNvSpPr>
            <a:spLocks noGrp="1"/>
          </p:cNvSpPr>
          <p:nvPr>
            <p:ph type="body" idx="1"/>
          </p:nvPr>
        </p:nvSpPr>
        <p:spPr/>
        <p:txBody>
          <a:bodyPr/>
          <a:lstStyle/>
          <a:p>
            <a:r>
              <a:rPr lang="de-DE" dirty="0" smtClean="0"/>
              <a:t>Professional NORDIC WALKING</a:t>
            </a:r>
            <a:endParaRPr lang="de-DE" dirty="0"/>
          </a:p>
        </p:txBody>
      </p:sp>
      <p:sp>
        <p:nvSpPr>
          <p:cNvPr id="4" name="Inhaltsplatzhalter 3"/>
          <p:cNvSpPr>
            <a:spLocks noGrp="1"/>
          </p:cNvSpPr>
          <p:nvPr>
            <p:ph sz="half" idx="2"/>
          </p:nvPr>
        </p:nvSpPr>
        <p:spPr/>
        <p:txBody>
          <a:bodyPr>
            <a:normAutofit/>
          </a:bodyPr>
          <a:lstStyle/>
          <a:p>
            <a:r>
              <a:rPr lang="de-DE" dirty="0" smtClean="0"/>
              <a:t>Nach sportmedizinischen Standards ist davor eine Bestimmung der maximalen Herzbelastungsfrequenz in einer individuellen Ergometrie unter Echtzeit-</a:t>
            </a:r>
            <a:r>
              <a:rPr lang="de-DE" dirty="0" err="1" smtClean="0"/>
              <a:t>Ekg</a:t>
            </a:r>
            <a:r>
              <a:rPr lang="de-DE" dirty="0" smtClean="0"/>
              <a:t>-Monitoring </a:t>
            </a:r>
            <a:r>
              <a:rPr lang="de-DE" dirty="0"/>
              <a:t>notwendig. Mittels </a:t>
            </a:r>
            <a:r>
              <a:rPr lang="de-DE" dirty="0" smtClean="0"/>
              <a:t>Rippengurt-Messung </a:t>
            </a:r>
            <a:r>
              <a:rPr lang="de-DE" dirty="0"/>
              <a:t>und </a:t>
            </a:r>
            <a:r>
              <a:rPr lang="de-DE" dirty="0" smtClean="0"/>
              <a:t>Puls-Uhr </a:t>
            </a:r>
            <a:r>
              <a:rPr lang="de-DE" dirty="0"/>
              <a:t>Monitoring </a:t>
            </a:r>
            <a:r>
              <a:rPr lang="de-DE" dirty="0" smtClean="0"/>
              <a:t>wird die ermittelte  Trainings-Herzfrequenz eingehalten.</a:t>
            </a:r>
          </a:p>
        </p:txBody>
      </p:sp>
      <p:sp>
        <p:nvSpPr>
          <p:cNvPr id="5" name="Textplatzhalter 4"/>
          <p:cNvSpPr>
            <a:spLocks noGrp="1"/>
          </p:cNvSpPr>
          <p:nvPr>
            <p:ph type="body" sz="quarter" idx="3"/>
          </p:nvPr>
        </p:nvSpPr>
        <p:spPr/>
        <p:txBody>
          <a:bodyPr/>
          <a:lstStyle/>
          <a:p>
            <a:r>
              <a:rPr lang="de-DE" dirty="0" smtClean="0"/>
              <a:t>AUSDAUERTRAINING</a:t>
            </a:r>
            <a:endParaRPr lang="de-DE" dirty="0"/>
          </a:p>
        </p:txBody>
      </p:sp>
      <p:sp>
        <p:nvSpPr>
          <p:cNvPr id="6" name="Inhaltsplatzhalter 5"/>
          <p:cNvSpPr>
            <a:spLocks noGrp="1"/>
          </p:cNvSpPr>
          <p:nvPr>
            <p:ph sz="quarter" idx="4"/>
          </p:nvPr>
        </p:nvSpPr>
        <p:spPr/>
        <p:txBody>
          <a:bodyPr/>
          <a:lstStyle/>
          <a:p>
            <a:r>
              <a:rPr lang="de-DE" dirty="0" smtClean="0"/>
              <a:t>Hier liegt der Fokus auf Bewegungen, die ihre Herzfrequenz und Durchblutung steigern. Ausdauertraining unterstützt den Stoffwechsel, ein gesundes Herz und beschleunigt die Regeneration nach einem anstrengenden Sportprogramm.</a:t>
            </a:r>
          </a:p>
          <a:p>
            <a:pPr marL="0" indent="0">
              <a:buNone/>
            </a:pPr>
            <a:r>
              <a:rPr lang="de-DE" dirty="0"/>
              <a:t>	</a:t>
            </a:r>
            <a:r>
              <a:rPr lang="de-DE" dirty="0" smtClean="0"/>
              <a:t>30 Minuten täglich</a:t>
            </a:r>
            <a:endParaRPr lang="de-DE" dirty="0"/>
          </a:p>
        </p:txBody>
      </p:sp>
    </p:spTree>
    <p:extLst>
      <p:ext uri="{BB962C8B-B14F-4D97-AF65-F5344CB8AC3E}">
        <p14:creationId xmlns:p14="http://schemas.microsoft.com/office/powerpoint/2010/main" val="139789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EF0E57-12D2-4B54-A790-AA6D16759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Drahtmodellgebäude (Breitbild)</Template>
  <TotalTime>0</TotalTime>
  <Words>1362</Words>
  <Application>Microsoft Office PowerPoint</Application>
  <PresentationFormat>Breitbild</PresentationFormat>
  <Paragraphs>139</Paragraphs>
  <Slides>16</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16</vt:i4>
      </vt:variant>
    </vt:vector>
  </HeadingPairs>
  <TitlesOfParts>
    <vt:vector size="19" baseType="lpstr">
      <vt:lpstr>Arial</vt:lpstr>
      <vt:lpstr>Calibri</vt:lpstr>
      <vt:lpstr>Wireframe Building 16x9</vt:lpstr>
      <vt:lpstr>SPORT</vt:lpstr>
      <vt:lpstr>EINLEITUNG</vt:lpstr>
      <vt:lpstr>Erster Schritt</vt:lpstr>
      <vt:lpstr>Schritt 2</vt:lpstr>
      <vt:lpstr>  </vt:lpstr>
      <vt:lpstr>IHR TÄGLICHER ERNÄHRUNGSPLAN</vt:lpstr>
      <vt:lpstr>Reinigungsphase</vt:lpstr>
      <vt:lpstr>PowerPoint-Präsentation</vt:lpstr>
      <vt:lpstr>IHR TÄGLICHES TRAINING</vt:lpstr>
      <vt:lpstr>BEDEUTUNG der HERZFREQUENZ</vt:lpstr>
      <vt:lpstr>KRAFTTRAINING</vt:lpstr>
      <vt:lpstr>TAG 1 − 30 </vt:lpstr>
      <vt:lpstr>Training</vt:lpstr>
      <vt:lpstr>WORKOUT BACKSIDE &amp; FRONTSIDE</vt:lpstr>
      <vt:lpstr>AUFWÄRMEN DEHNEN</vt:lpstr>
      <vt:lpstr>JETZT HEISST ES BEWEGEN!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2016-09-17T09:07:08Z</dcterms:created>
  <dcterms:modified xsi:type="dcterms:W3CDTF">2017-03-28T14:11:21Z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ies>
</file>